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7"/>
  </p:notesMasterIdLst>
  <p:handoutMasterIdLst>
    <p:handoutMasterId r:id="rId68"/>
  </p:handoutMasterIdLst>
  <p:sldIdLst>
    <p:sldId id="256" r:id="rId2"/>
    <p:sldId id="601" r:id="rId3"/>
    <p:sldId id="505" r:id="rId4"/>
    <p:sldId id="558" r:id="rId5"/>
    <p:sldId id="480" r:id="rId6"/>
    <p:sldId id="506" r:id="rId7"/>
    <p:sldId id="443" r:id="rId8"/>
    <p:sldId id="472" r:id="rId9"/>
    <p:sldId id="471" r:id="rId10"/>
    <p:sldId id="473" r:id="rId11"/>
    <p:sldId id="507" r:id="rId12"/>
    <p:sldId id="469" r:id="rId13"/>
    <p:sldId id="508" r:id="rId14"/>
    <p:sldId id="509" r:id="rId15"/>
    <p:sldId id="511" r:id="rId16"/>
    <p:sldId id="561" r:id="rId17"/>
    <p:sldId id="512" r:id="rId18"/>
    <p:sldId id="513" r:id="rId19"/>
    <p:sldId id="515" r:id="rId20"/>
    <p:sldId id="516" r:id="rId21"/>
    <p:sldId id="517" r:id="rId22"/>
    <p:sldId id="602" r:id="rId23"/>
    <p:sldId id="518" r:id="rId24"/>
    <p:sldId id="519" r:id="rId25"/>
    <p:sldId id="520" r:id="rId26"/>
    <p:sldId id="523" r:id="rId27"/>
    <p:sldId id="524" r:id="rId28"/>
    <p:sldId id="525" r:id="rId29"/>
    <p:sldId id="559" r:id="rId30"/>
    <p:sldId id="563" r:id="rId31"/>
    <p:sldId id="564" r:id="rId32"/>
    <p:sldId id="565" r:id="rId33"/>
    <p:sldId id="566" r:id="rId34"/>
    <p:sldId id="568" r:id="rId35"/>
    <p:sldId id="569" r:id="rId36"/>
    <p:sldId id="570" r:id="rId37"/>
    <p:sldId id="571" r:id="rId38"/>
    <p:sldId id="572" r:id="rId39"/>
    <p:sldId id="573" r:id="rId40"/>
    <p:sldId id="574" r:id="rId41"/>
    <p:sldId id="575" r:id="rId42"/>
    <p:sldId id="576" r:id="rId43"/>
    <p:sldId id="578" r:id="rId44"/>
    <p:sldId id="579" r:id="rId45"/>
    <p:sldId id="580" r:id="rId46"/>
    <p:sldId id="581" r:id="rId47"/>
    <p:sldId id="582" r:id="rId48"/>
    <p:sldId id="583" r:id="rId49"/>
    <p:sldId id="584" r:id="rId50"/>
    <p:sldId id="585" r:id="rId51"/>
    <p:sldId id="586" r:id="rId52"/>
    <p:sldId id="587" r:id="rId53"/>
    <p:sldId id="588" r:id="rId54"/>
    <p:sldId id="589" r:id="rId55"/>
    <p:sldId id="590" r:id="rId56"/>
    <p:sldId id="591" r:id="rId57"/>
    <p:sldId id="592" r:id="rId58"/>
    <p:sldId id="593" r:id="rId59"/>
    <p:sldId id="594" r:id="rId60"/>
    <p:sldId id="595" r:id="rId61"/>
    <p:sldId id="596" r:id="rId62"/>
    <p:sldId id="597" r:id="rId63"/>
    <p:sldId id="598" r:id="rId64"/>
    <p:sldId id="599" r:id="rId65"/>
    <p:sldId id="600" r:id="rId6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3399"/>
    <a:srgbClr val="0000FF"/>
    <a:srgbClr val="FF0000"/>
    <a:srgbClr val="FF0066"/>
    <a:srgbClr val="D6009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0" autoAdjust="0"/>
    <p:restoredTop sz="84965" autoAdjust="0"/>
  </p:normalViewPr>
  <p:slideViewPr>
    <p:cSldViewPr>
      <p:cViewPr varScale="1">
        <p:scale>
          <a:sx n="118" d="100"/>
          <a:sy n="118" d="100"/>
        </p:scale>
        <p:origin x="1360" y="20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63" d="100"/>
          <a:sy n="63" d="100"/>
        </p:scale>
        <p:origin x="3120" y="72"/>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2/26/24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2/26/24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88516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05160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39274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54056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18</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6830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19</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76893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54071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598983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403781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42465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dirty="0"/>
          </a:p>
        </p:txBody>
      </p:sp>
    </p:spTree>
    <p:extLst>
      <p:ext uri="{BB962C8B-B14F-4D97-AF65-F5344CB8AC3E}">
        <p14:creationId xmlns:p14="http://schemas.microsoft.com/office/powerpoint/2010/main" val="355119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48212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94951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43918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203610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28</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180077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29</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436201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510815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09419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59022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81416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96645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637743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35</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809046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149122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020165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38</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790709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39</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685992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40</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3936465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41</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2293603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42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extLst>
      <p:ext uri="{BB962C8B-B14F-4D97-AF65-F5344CB8AC3E}">
        <p14:creationId xmlns:p14="http://schemas.microsoft.com/office/powerpoint/2010/main" val="1109346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08456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30087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776753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846381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54489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09395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91885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52271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443968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569655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375761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98242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3020780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095477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075682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4242971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329125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490167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864102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6757625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109131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subscript</a:t>
            </a:r>
            <a:r>
              <a:rPr lang="en-US" dirty="0"/>
              <a:t> </a:t>
            </a:r>
            <a:r>
              <a:rPr lang="zh-CN" altLang="en-US" dirty="0"/>
              <a:t>下角标 </a:t>
            </a:r>
            <a:r>
              <a:rPr lang="en-US" sz="1200" b="0" i="0" u="none" strike="noStrike" kern="1200" dirty="0">
                <a:solidFill>
                  <a:schemeClr val="tx1"/>
                </a:solidFill>
                <a:effectLst/>
                <a:latin typeface="+mn-lt"/>
                <a:ea typeface="+mn-ea"/>
                <a:cs typeface="+mn-cs"/>
              </a:rPr>
              <a:t>superscript </a:t>
            </a:r>
            <a:r>
              <a:rPr lang="zh-CN" altLang="en-US" sz="1200" b="0" i="0" u="none" strike="noStrike" kern="1200" dirty="0">
                <a:solidFill>
                  <a:schemeClr val="tx1"/>
                </a:solidFill>
                <a:effectLst/>
                <a:latin typeface="+mn-lt"/>
                <a:ea typeface="+mn-ea"/>
                <a:cs typeface="+mn-cs"/>
              </a:rPr>
              <a:t>上角标</a:t>
            </a:r>
            <a:r>
              <a:rPr lang="en-US" dirty="0"/>
              <a:t>  1/20</a:t>
            </a:r>
            <a:r>
              <a:rPr lang="en-US" baseline="0" dirty="0"/>
              <a:t> one twentieth</a:t>
            </a:r>
          </a:p>
          <a:p>
            <a:r>
              <a:rPr lang="zh-CN" altLang="en-US" sz="1200" b="0" i="0" kern="1200" dirty="0">
                <a:solidFill>
                  <a:schemeClr val="tx1"/>
                </a:solidFill>
                <a:effectLst/>
                <a:latin typeface="+mn-lt"/>
                <a:ea typeface="+mn-ea"/>
                <a:cs typeface="+mn-cs"/>
              </a:rPr>
              <a:t>二分之一一般说 </a:t>
            </a:r>
            <a:r>
              <a:rPr lang="en-US" sz="1200" b="0" i="0" kern="1200" dirty="0">
                <a:solidFill>
                  <a:schemeClr val="tx1"/>
                </a:solidFill>
                <a:effectLst/>
                <a:latin typeface="+mn-lt"/>
                <a:ea typeface="+mn-ea"/>
                <a:cs typeface="+mn-cs"/>
              </a:rPr>
              <a:t>a half </a:t>
            </a:r>
            <a:r>
              <a:rPr lang="zh-CN" altLang="en-US" sz="1200" b="0" i="0" kern="1200" dirty="0">
                <a:solidFill>
                  <a:schemeClr val="tx1"/>
                </a:solidFill>
                <a:effectLst/>
                <a:latin typeface="+mn-lt"/>
                <a:ea typeface="+mn-ea"/>
                <a:cs typeface="+mn-cs"/>
              </a:rPr>
              <a:t>就好了</a:t>
            </a:r>
            <a:r>
              <a:rPr lang="en-US" altLang="zh-CN" sz="1200" b="0" i="0" kern="1200" dirty="0">
                <a:solidFill>
                  <a:schemeClr val="tx1"/>
                </a:solidFill>
                <a:effectLst/>
                <a:latin typeface="+mn-lt"/>
                <a:ea typeface="+mn-ea"/>
                <a:cs typeface="+mn-cs"/>
              </a:rPr>
              <a:t>.</a:t>
            </a:r>
            <a:br>
              <a:rPr lang="zh-CN" altLang="en-US" dirty="0"/>
            </a:br>
            <a:r>
              <a:rPr lang="zh-CN" altLang="en-US" sz="1200" b="0" i="0" kern="1200" dirty="0">
                <a:solidFill>
                  <a:schemeClr val="tx1"/>
                </a:solidFill>
                <a:effectLst/>
                <a:latin typeface="+mn-lt"/>
                <a:ea typeface="+mn-ea"/>
                <a:cs typeface="+mn-cs"/>
              </a:rPr>
              <a:t>四分之三一般都说 </a:t>
            </a:r>
            <a:r>
              <a:rPr lang="en-US" sz="1200" b="0" i="0" kern="1200" dirty="0">
                <a:solidFill>
                  <a:schemeClr val="tx1"/>
                </a:solidFill>
                <a:effectLst/>
                <a:latin typeface="+mn-lt"/>
                <a:ea typeface="+mn-ea"/>
                <a:cs typeface="+mn-cs"/>
              </a:rPr>
              <a:t>three quarters</a:t>
            </a:r>
            <a:br>
              <a:rPr lang="en-US" dirty="0"/>
            </a:br>
            <a:r>
              <a:rPr lang="zh-CN" altLang="en-US" sz="1200" b="0" i="0" kern="1200" dirty="0">
                <a:solidFill>
                  <a:schemeClr val="tx1"/>
                </a:solidFill>
                <a:effectLst/>
                <a:latin typeface="+mn-lt"/>
                <a:ea typeface="+mn-ea"/>
                <a:cs typeface="+mn-cs"/>
              </a:rPr>
              <a:t>代表性的例子：</a:t>
            </a:r>
            <a:br>
              <a:rPr lang="zh-CN" altLang="en-US" dirty="0"/>
            </a:br>
            <a:r>
              <a:rPr lang="zh-CN" altLang="en-US" sz="1200" b="0" i="0" kern="1200" dirty="0">
                <a:solidFill>
                  <a:schemeClr val="tx1"/>
                </a:solidFill>
                <a:effectLst/>
                <a:latin typeface="+mn-lt"/>
                <a:ea typeface="+mn-ea"/>
                <a:cs typeface="+mn-cs"/>
              </a:rPr>
              <a:t>三分之一：</a:t>
            </a:r>
            <a:r>
              <a:rPr lang="en-US" sz="1200" b="0" i="0" kern="1200" dirty="0">
                <a:solidFill>
                  <a:schemeClr val="tx1"/>
                </a:solidFill>
                <a:effectLst/>
                <a:latin typeface="+mn-lt"/>
                <a:ea typeface="+mn-ea"/>
                <a:cs typeface="+mn-cs"/>
              </a:rPr>
              <a:t>one third</a:t>
            </a:r>
            <a:br>
              <a:rPr lang="en-US" dirty="0"/>
            </a:br>
            <a:r>
              <a:rPr lang="zh-CN" altLang="en-US" sz="1200" b="0" i="0" kern="1200" dirty="0">
                <a:solidFill>
                  <a:schemeClr val="tx1"/>
                </a:solidFill>
                <a:effectLst/>
                <a:latin typeface="+mn-lt"/>
                <a:ea typeface="+mn-ea"/>
                <a:cs typeface="+mn-cs"/>
              </a:rPr>
              <a:t>三分之二：</a:t>
            </a:r>
            <a:r>
              <a:rPr lang="en-US" sz="1200" b="0" i="0" kern="1200" dirty="0">
                <a:solidFill>
                  <a:schemeClr val="tx1"/>
                </a:solidFill>
                <a:effectLst/>
                <a:latin typeface="+mn-lt"/>
                <a:ea typeface="+mn-ea"/>
                <a:cs typeface="+mn-cs"/>
              </a:rPr>
              <a:t>two thirds（</a:t>
            </a:r>
            <a:r>
              <a:rPr lang="zh-CN" altLang="en-US" sz="1200" b="0" i="0" kern="1200" dirty="0">
                <a:solidFill>
                  <a:schemeClr val="tx1"/>
                </a:solidFill>
                <a:effectLst/>
                <a:latin typeface="+mn-lt"/>
                <a:ea typeface="+mn-ea"/>
                <a:cs typeface="+mn-cs"/>
              </a:rPr>
              <a:t>注意有复数）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几加几 </a:t>
            </a:r>
            <a:r>
              <a:rPr lang="en-US" sz="1200" b="0" i="0" kern="1200" dirty="0">
                <a:solidFill>
                  <a:schemeClr val="tx1"/>
                </a:solidFill>
                <a:effectLst/>
                <a:latin typeface="+mn-lt"/>
                <a:ea typeface="+mn-ea"/>
                <a:cs typeface="+mn-cs"/>
              </a:rPr>
              <a:t>What is three and two/what's three plus two?</a:t>
            </a:r>
            <a:br>
              <a:rPr lang="en-US" dirty="0"/>
            </a:br>
            <a:r>
              <a:rPr lang="zh-CN" altLang="en-US" sz="1200" b="0" i="0" kern="1200" dirty="0">
                <a:solidFill>
                  <a:schemeClr val="tx1"/>
                </a:solidFill>
                <a:effectLst/>
                <a:latin typeface="+mn-lt"/>
                <a:ea typeface="+mn-ea"/>
                <a:cs typeface="+mn-cs"/>
              </a:rPr>
              <a:t>几减几 </a:t>
            </a:r>
            <a:r>
              <a:rPr lang="en-US" sz="1200" b="0" i="0" kern="1200" dirty="0">
                <a:solidFill>
                  <a:schemeClr val="tx1"/>
                </a:solidFill>
                <a:effectLst/>
                <a:latin typeface="+mn-lt"/>
                <a:ea typeface="+mn-ea"/>
                <a:cs typeface="+mn-cs"/>
              </a:rPr>
              <a:t>what's three </a:t>
            </a:r>
            <a:r>
              <a:rPr lang="en-US" sz="1200" b="0" i="0" kern="1200" dirty="0" err="1">
                <a:solidFill>
                  <a:schemeClr val="tx1"/>
                </a:solidFill>
                <a:effectLst/>
                <a:latin typeface="+mn-lt"/>
                <a:ea typeface="+mn-ea"/>
                <a:cs typeface="+mn-cs"/>
              </a:rPr>
              <a:t>mimus</a:t>
            </a:r>
            <a:r>
              <a:rPr lang="en-US" sz="1200" b="0" i="0" kern="1200" dirty="0">
                <a:solidFill>
                  <a:schemeClr val="tx1"/>
                </a:solidFill>
                <a:effectLst/>
                <a:latin typeface="+mn-lt"/>
                <a:ea typeface="+mn-ea"/>
                <a:cs typeface="+mn-cs"/>
              </a:rPr>
              <a:t> two?</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327725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Rot="1" noChangeAspect="1" noChangeArrowheads="1"/>
          </p:cNvSpPr>
          <p:nvPr>
            <p:ph type="sldImg"/>
          </p:nvPr>
        </p:nvSpPr>
        <p:spPr bwMode="auto">
          <a:xfrm>
            <a:off x="1260475" y="722313"/>
            <a:ext cx="4797425" cy="3598862"/>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974726" y="4559301"/>
            <a:ext cx="5365750" cy="4319588"/>
          </a:xfrm>
          <a:prstGeom prst="rect">
            <a:avLst/>
          </a:prstGeom>
          <a:solidFill>
            <a:srgbClr val="FFFFFF"/>
          </a:solidFill>
          <a:ln>
            <a:solidFill>
              <a:srgbClr val="000000"/>
            </a:solidFill>
            <a:miter lim="800000"/>
            <a:headEnd/>
            <a:tailEnd/>
          </a:ln>
        </p:spPr>
        <p:txBody>
          <a:bodyPr lIns="95027" tIns="47512" rIns="95027" bIns="47512"/>
          <a:lstStyle/>
          <a:p>
            <a:endParaRPr lang="en-US"/>
          </a:p>
        </p:txBody>
      </p:sp>
    </p:spTree>
    <p:extLst>
      <p:ext uri="{BB962C8B-B14F-4D97-AF65-F5344CB8AC3E}">
        <p14:creationId xmlns:p14="http://schemas.microsoft.com/office/powerpoint/2010/main" val="565997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8384497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Rot="1" noChangeAspect="1" noChangeArrowheads="1"/>
          </p:cNvSpPr>
          <p:nvPr>
            <p:ph type="sldImg"/>
          </p:nvPr>
        </p:nvSpPr>
        <p:spPr bwMode="auto">
          <a:xfrm>
            <a:off x="1260475" y="722313"/>
            <a:ext cx="4797425" cy="3598862"/>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974726" y="4559301"/>
            <a:ext cx="5365750" cy="4319588"/>
          </a:xfrm>
          <a:prstGeom prst="rect">
            <a:avLst/>
          </a:prstGeom>
          <a:solidFill>
            <a:srgbClr val="FFFFFF"/>
          </a:solidFill>
          <a:ln>
            <a:solidFill>
              <a:srgbClr val="000000"/>
            </a:solidFill>
            <a:miter lim="800000"/>
            <a:headEnd/>
            <a:tailEnd/>
          </a:ln>
        </p:spPr>
        <p:txBody>
          <a:bodyPr lIns="95027" tIns="47512" rIns="95027" bIns="47512"/>
          <a:lstStyle/>
          <a:p>
            <a:endParaRPr lang="en-US"/>
          </a:p>
        </p:txBody>
      </p:sp>
    </p:spTree>
    <p:extLst>
      <p:ext uri="{BB962C8B-B14F-4D97-AF65-F5344CB8AC3E}">
        <p14:creationId xmlns:p14="http://schemas.microsoft.com/office/powerpoint/2010/main" val="293579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15 out of 17 sectors in U</a:t>
            </a:r>
            <a:r>
              <a:rPr lang="en-US" altLang="zh-CN" dirty="0"/>
              <a:t>S have more data stored</a:t>
            </a:r>
            <a:r>
              <a:rPr lang="en-US" altLang="zh-CN" baseline="0" dirty="0"/>
              <a:t> per company than the US library of congress.</a:t>
            </a:r>
            <a:r>
              <a:rPr lang="zh-CN" altLang="en-US" baseline="0" dirty="0"/>
              <a:t> 美国</a:t>
            </a:r>
            <a:r>
              <a:rPr lang="en-US" altLang="zh-CN" baseline="0" dirty="0"/>
              <a:t>17</a:t>
            </a:r>
            <a:r>
              <a:rPr lang="zh-CN" altLang="en-US" baseline="0" dirty="0"/>
              <a:t>个行业中有</a:t>
            </a:r>
            <a:r>
              <a:rPr lang="en-US" altLang="zh-CN" baseline="0" dirty="0"/>
              <a:t>15</a:t>
            </a:r>
            <a:r>
              <a:rPr lang="zh-CN" altLang="en-US" baseline="0" dirty="0"/>
              <a:t>个行业的公司数据存储量超过美国国会图书馆。</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290760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analytics</a:t>
            </a:r>
            <a:r>
              <a:rPr lang="en-US" dirty="0"/>
              <a:t> </a:t>
            </a:r>
            <a:r>
              <a:rPr lang="en-US" sz="1200" b="0" i="0" u="none" strike="noStrike" kern="1200" dirty="0">
                <a:solidFill>
                  <a:schemeClr val="tx1"/>
                </a:solidFill>
                <a:effectLst/>
                <a:latin typeface="+mn-lt"/>
                <a:ea typeface="+mn-ea"/>
                <a:cs typeface="+mn-cs"/>
              </a:rPr>
              <a:t>[ˌ</a:t>
            </a:r>
            <a:r>
              <a:rPr lang="en-US" sz="1200" b="0" i="0" u="none" strike="noStrike" kern="1200" dirty="0" err="1">
                <a:solidFill>
                  <a:schemeClr val="tx1"/>
                </a:solidFill>
                <a:effectLst/>
                <a:latin typeface="+mn-lt"/>
                <a:ea typeface="+mn-ea"/>
                <a:cs typeface="+mn-cs"/>
              </a:rPr>
              <a:t>ænə'lɪtɪks</a:t>
            </a:r>
            <a:r>
              <a:rPr lang="en-US" sz="1200" b="0" i="0" u="none" strike="noStrike" kern="1200" dirty="0">
                <a:solidFill>
                  <a:schemeClr val="tx1"/>
                </a:solidFill>
                <a:effectLst/>
                <a:latin typeface="+mn-lt"/>
                <a:ea typeface="+mn-ea"/>
                <a:cs typeface="+mn-cs"/>
              </a:rPr>
              <a:t>]</a:t>
            </a:r>
            <a:r>
              <a:rPr lang="en-US" dirty="0"/>
              <a:t> </a:t>
            </a:r>
            <a:r>
              <a:rPr lang="zh-CN" altLang="en-US" sz="1200" b="0" i="0" u="none" strike="noStrike" kern="1200" dirty="0">
                <a:solidFill>
                  <a:schemeClr val="tx1"/>
                </a:solidFill>
                <a:effectLst/>
                <a:latin typeface="+mn-lt"/>
                <a:ea typeface="+mn-ea"/>
                <a:cs typeface="+mn-cs"/>
              </a:rPr>
              <a:t>分析学，解析学，分析论</a:t>
            </a:r>
            <a:r>
              <a:rPr lang="zh-CN" altLang="en-US" dirty="0"/>
              <a:t> </a:t>
            </a:r>
            <a:endParaRPr 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12177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55"/>
          <p:cNvSpPr>
            <a:spLocks noGrp="1" noChangeArrowheads="1"/>
          </p:cNvSpPr>
          <p:nvPr>
            <p:ph type="sldNum" sz="quarter" idx="5"/>
          </p:nvPr>
        </p:nvSpPr>
        <p:spPr>
          <a:ln/>
        </p:spPr>
        <p:txBody>
          <a:bodyPr/>
          <a:lstStyle/>
          <a:p>
            <a:fld id="{2552EC9B-4434-439B-A9C4-32E0F500F4D4}" type="slidenum">
              <a:rPr lang="en-US"/>
              <a:pPr/>
              <a:t>12</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dirty="0"/>
              <a:t>non-obvious </a:t>
            </a:r>
            <a:r>
              <a:rPr lang="zh-CN" altLang="en-US" dirty="0"/>
              <a:t>非显而易见</a:t>
            </a:r>
            <a:endParaRPr lang="en-US" altLang="zh-CN" dirty="0"/>
          </a:p>
          <a:p>
            <a:r>
              <a:rPr lang="en-US" dirty="0"/>
              <a:t>with certainty </a:t>
            </a:r>
            <a:r>
              <a:rPr lang="zh-CN" altLang="en-US" dirty="0"/>
              <a:t>有把握</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274A8514-BC99-4582-BF3B-D9C75292755D}" type="datetime1">
              <a:rPr lang="en-US" smtClean="0"/>
              <a:t>2/26/24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C254A39-D6F3-4AD0-BBCB-12BD485E600D}" type="datetime1">
              <a:rPr lang="en-US" smtClean="0"/>
              <a:t>2/26/24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BE7B0C6-1D92-44F9-BE05-4562A1893768}" type="datetime1">
              <a:rPr lang="en-US" smtClean="0"/>
              <a:t>2/26/24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F77A0EA4-5349-4E02-9594-B9FF91CE0EAF}" type="datetime1">
              <a:rPr lang="en-US" smtClean="0"/>
              <a:t>2/26/24</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6BEAD4D6-E3E4-4355-9573-47AD3DC1F87C}" type="datetime1">
              <a:rPr lang="en-US" smtClean="0"/>
              <a:t>2/26/24</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62AB8D4-AECF-4F00-9C30-9BF0A072F745}" type="datetime1">
              <a:rPr lang="en-US" smtClean="0"/>
              <a:t>2/26/24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8688EE1-6A3A-46C6-8BDF-5984ACFF44AA}" type="datetime1">
              <a:rPr lang="en-US" smtClean="0"/>
              <a:t>2/26/24</a:t>
            </a:fld>
            <a:endParaRPr lang="en-US"/>
          </a:p>
        </p:txBody>
      </p:sp>
      <p:sp>
        <p:nvSpPr>
          <p:cNvPr id="5" name="Footer Placeholder 4"/>
          <p:cNvSpPr>
            <a:spLocks noGrp="1"/>
          </p:cNvSpPr>
          <p:nvPr>
            <p:ph type="ftr" sz="quarter" idx="11"/>
          </p:nvPr>
        </p:nvSpPr>
        <p:spPr/>
        <p:txBody>
          <a:bodyPr/>
          <a:lstStyle/>
          <a:p>
            <a:r>
              <a:rPr lang="en-US" dirty="0"/>
              <a:t>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93467BF-0A0F-4905-8309-0D7338EA9BD8}" type="datetime1">
              <a:rPr lang="en-US" smtClean="0"/>
              <a:t>2/26/24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B2DDB64-53E2-4C05-B86A-401B12D9679D}" type="datetime1">
              <a:rPr lang="en-US" smtClean="0"/>
              <a:t>2/26/24</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6C320BD-618B-4062-B5D6-590406FBB248}" type="datetime1">
              <a:rPr lang="en-US" smtClean="0"/>
              <a:t>2/26/24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A206D-9E0D-460F-B966-F97C45B2B198}" type="datetime1">
              <a:rPr lang="en-US" smtClean="0"/>
              <a:t>2/26/24</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C055504-3494-4AB7-83DB-F97F58FE5B46}" type="datetime1">
              <a:rPr lang="en-US" smtClean="0"/>
              <a:t>2/26/24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852689D3-9F20-4E32-AF48-778908B57BE6}" type="datetime1">
              <a:rPr lang="en-US" smtClean="0"/>
              <a:t>2/26/24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19C076DE-0D4D-4173-A86B-7DD5BD601FE7}" type="datetime1">
              <a:rPr lang="en-US" smtClean="0"/>
              <a:t>2/26/24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baike.baidu.com/item/%E7%BD%91%E9%A1%B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baike.baidu.com/item/%E6%8B%89%E9%87%8C%C2%B7%E4%BD%A9%E5%A5%87" TargetMode="External"/><Relationship Id="rId5" Type="http://schemas.openxmlformats.org/officeDocument/2006/relationships/hyperlink" Target="https://baike.baidu.com/item/Google" TargetMode="External"/><Relationship Id="rId4" Type="http://schemas.openxmlformats.org/officeDocument/2006/relationships/hyperlink" Target="https://baike.baidu.com/item/%E8%B6%85%E9%93%BE%E6%8E%A5"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aike.baidu.com/item/%E8%81%9A%E7%B1%BB%E5%88%86%E6%9E%90/345022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baike.baidu.com/item/%E9%9B%86%E5%90%88/290811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hyperlink" Target="mailto:xiaohuanwu@njupt.edu.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aike.baidu.com/item/%E9%9A%8F%E6%9C%BA%E6%80%A7/1057868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2.wmf"/><Relationship Id="rId7"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8%BE%93%E5%85%A5/5481954"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baike.baidu.com/item/%E6%B6%88%E6%81%AF%E6%91%98%E8%A6%81/4547744" TargetMode="External"/><Relationship Id="rId5" Type="http://schemas.openxmlformats.org/officeDocument/2006/relationships/hyperlink" Target="https://baike.baidu.com/item/%E5%8E%8B%E7%BC%A9%E6%98%A0%E5%B0%84/5114126" TargetMode="External"/><Relationship Id="rId4" Type="http://schemas.openxmlformats.org/officeDocument/2006/relationships/hyperlink" Target="https://baike.baidu.com/item/%E8%BE%93%E5%87%BA/11056752"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baike.baidu.com/item/%E6%8C%87%E9%92%88/2878304"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baike.baidu.com/item/%E9%A1%B5%E7%A0%81/7716178"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aike.baidu.com/item/%E4%B8%BB%E5%AD%98%E5%82%A8%E5%99%A8/10635399"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baike.baidu.com/item/%E7%A4%BE%E4%BC%9A%E5%BF%83%E7%90%86%E5%AD%A6/80310"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676400"/>
            <a:ext cx="6934200" cy="1524000"/>
          </a:xfrm>
        </p:spPr>
        <p:txBody>
          <a:bodyPr anchor="b">
            <a:noAutofit/>
          </a:bodyPr>
          <a:lstStyle/>
          <a:p>
            <a:br>
              <a:rPr lang="en-US" sz="4400" dirty="0"/>
            </a:br>
            <a:r>
              <a:rPr lang="zh-CN" altLang="en-US" sz="4400" dirty="0"/>
              <a:t>大数据：互联网大规模数据挖掘与分布式处理</a:t>
            </a:r>
            <a:endParaRPr lang="en-US" sz="4400" dirty="0"/>
          </a:p>
        </p:txBody>
      </p:sp>
      <p:sp>
        <p:nvSpPr>
          <p:cNvPr id="3" name="文本框 2"/>
          <p:cNvSpPr txBox="1"/>
          <p:nvPr/>
        </p:nvSpPr>
        <p:spPr>
          <a:xfrm>
            <a:off x="2438400" y="3439887"/>
            <a:ext cx="4343400" cy="1508105"/>
          </a:xfrm>
          <a:prstGeom prst="rect">
            <a:avLst/>
          </a:prstGeom>
          <a:noFill/>
        </p:spPr>
        <p:txBody>
          <a:bodyPr wrap="square" rtlCol="0">
            <a:spAutoFit/>
          </a:bodyPr>
          <a:lstStyle/>
          <a:p>
            <a:pPr algn="ctr"/>
            <a:r>
              <a:rPr lang="zh-CN" altLang="en-US" sz="3600" dirty="0">
                <a:latin typeface="Arial" pitchFamily="34" charset="0"/>
                <a:cs typeface="Arial" pitchFamily="34" charset="0"/>
              </a:rPr>
              <a:t>谭智一</a:t>
            </a:r>
            <a:endParaRPr lang="en-US" altLang="zh-CN" sz="3600" dirty="0">
              <a:latin typeface="Arial" pitchFamily="34" charset="0"/>
              <a:cs typeface="Arial" pitchFamily="34" charset="0"/>
            </a:endParaRPr>
          </a:p>
          <a:p>
            <a:pPr algn="ctr"/>
            <a:r>
              <a:rPr lang="zh-CN" altLang="en-US" sz="2800" dirty="0">
                <a:latin typeface="Arial" pitchFamily="34" charset="0"/>
                <a:cs typeface="Arial" pitchFamily="34" charset="0"/>
              </a:rPr>
              <a:t>通信与信息工程学院</a:t>
            </a:r>
            <a:endParaRPr lang="en-US" altLang="zh-CN" sz="2800" dirty="0">
              <a:latin typeface="Arial" pitchFamily="34" charset="0"/>
              <a:cs typeface="Arial" pitchFamily="34" charset="0"/>
            </a:endParaRPr>
          </a:p>
          <a:p>
            <a:pPr algn="ctr"/>
            <a:r>
              <a:rPr lang="zh-CN" altLang="en-US" sz="2800" dirty="0">
                <a:latin typeface="Arial" pitchFamily="34" charset="0"/>
                <a:cs typeface="Arial" pitchFamily="34" charset="0"/>
              </a:rPr>
              <a:t>多媒体认知计算实验室</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第一章 数据挖掘基本概念</a:t>
            </a:r>
            <a:endParaRPr lang="en-US" dirty="0"/>
          </a:p>
        </p:txBody>
      </p:sp>
      <p:sp>
        <p:nvSpPr>
          <p:cNvPr id="6" name="Content Placeholder 5"/>
          <p:cNvSpPr>
            <a:spLocks noGrp="1"/>
          </p:cNvSpPr>
          <p:nvPr>
            <p:ph idx="1"/>
          </p:nvPr>
        </p:nvSpPr>
        <p:spPr>
          <a:xfrm>
            <a:off x="457200" y="1295400"/>
            <a:ext cx="8229600" cy="5410200"/>
          </a:xfrm>
        </p:spPr>
        <p:txBody>
          <a:bodyPr>
            <a:normAutofit/>
          </a:bodyPr>
          <a:lstStyle/>
          <a:p>
            <a:pPr marL="118872" indent="0">
              <a:buNone/>
            </a:pPr>
            <a:endParaRPr lang="en-US" sz="3600" b="1" dirty="0">
              <a:solidFill>
                <a:srgbClr val="0000FF"/>
              </a:solidFill>
            </a:endParaRPr>
          </a:p>
          <a:p>
            <a:endParaRPr lang="en-US" sz="3600" b="1" dirty="0">
              <a:solidFill>
                <a:srgbClr val="0000FF"/>
              </a:solidFill>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pPr/>
              <a:t>10</a:t>
            </a:fld>
            <a:endParaRPr lang="en-US"/>
          </a:p>
        </p:txBody>
      </p:sp>
      <p:sp>
        <p:nvSpPr>
          <p:cNvPr id="11" name="内容占位符 2"/>
          <p:cNvSpPr txBox="1">
            <a:spLocks/>
          </p:cNvSpPr>
          <p:nvPr/>
        </p:nvSpPr>
        <p:spPr>
          <a:xfrm>
            <a:off x="457200" y="1143000"/>
            <a:ext cx="8610600" cy="5486401"/>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zh-CN" altLang="en-US" sz="3600" dirty="0"/>
              <a:t>本章知识点</a:t>
            </a:r>
            <a:endParaRPr lang="en-US" altLang="zh-CN" sz="3600" dirty="0"/>
          </a:p>
          <a:p>
            <a:pPr>
              <a:buFont typeface="Wingdings" panose="05000000000000000000" pitchFamily="2" charset="2"/>
              <a:buChar char="p"/>
            </a:pPr>
            <a:r>
              <a:rPr lang="en-US" sz="4000" dirty="0"/>
              <a:t> </a:t>
            </a:r>
            <a:r>
              <a:rPr lang="zh-CN" altLang="en-US" sz="4000" dirty="0"/>
              <a:t>数据挖掘的</a:t>
            </a:r>
            <a:r>
              <a:rPr lang="zh-CN" altLang="en-US" sz="4000" dirty="0">
                <a:solidFill>
                  <a:srgbClr val="7030A0"/>
                </a:solidFill>
              </a:rPr>
              <a:t>基本概念</a:t>
            </a:r>
            <a:endParaRPr lang="en-US" altLang="zh-CN" sz="4000" dirty="0">
              <a:solidFill>
                <a:srgbClr val="7030A0"/>
              </a:solidFill>
            </a:endParaRPr>
          </a:p>
          <a:p>
            <a:pPr>
              <a:buFont typeface="Wingdings" panose="05000000000000000000" pitchFamily="2" charset="2"/>
              <a:buChar char="p"/>
            </a:pPr>
            <a:r>
              <a:rPr lang="en-US" sz="4000" dirty="0"/>
              <a:t> </a:t>
            </a:r>
            <a:r>
              <a:rPr lang="zh-CN" altLang="en-US" sz="4000" dirty="0"/>
              <a:t>数据挖掘的</a:t>
            </a:r>
            <a:r>
              <a:rPr lang="zh-CN" altLang="en-US" sz="4000" dirty="0">
                <a:solidFill>
                  <a:srgbClr val="7030A0"/>
                </a:solidFill>
              </a:rPr>
              <a:t>统计限制</a:t>
            </a:r>
            <a:endParaRPr lang="en-US" altLang="zh-CN" sz="4000" dirty="0">
              <a:solidFill>
                <a:srgbClr val="7030A0"/>
              </a:solidFill>
            </a:endParaRPr>
          </a:p>
          <a:p>
            <a:pPr>
              <a:buFont typeface="Wingdings" panose="05000000000000000000" pitchFamily="2" charset="2"/>
              <a:buChar char="p"/>
            </a:pPr>
            <a:r>
              <a:rPr lang="en-US" sz="4000" dirty="0"/>
              <a:t> </a:t>
            </a:r>
            <a:r>
              <a:rPr lang="zh-CN" altLang="en-US" sz="4000" dirty="0"/>
              <a:t>本课程的</a:t>
            </a:r>
            <a:r>
              <a:rPr lang="zh-CN" altLang="en-US" sz="4000" dirty="0">
                <a:solidFill>
                  <a:srgbClr val="7030A0"/>
                </a:solidFill>
              </a:rPr>
              <a:t>相关知识</a:t>
            </a:r>
            <a:r>
              <a:rPr lang="zh-CN" altLang="en-US" sz="4000" dirty="0"/>
              <a:t>（必备知识）</a:t>
            </a:r>
            <a:endParaRPr lang="en-US" altLang="zh-CN" sz="4000" dirty="0"/>
          </a:p>
          <a:p>
            <a:pPr>
              <a:buFont typeface="Wingdings" panose="05000000000000000000" pitchFamily="2" charset="2"/>
              <a:buChar char="p"/>
            </a:pPr>
            <a:r>
              <a:rPr lang="en-US" altLang="zh-CN" sz="4000" dirty="0"/>
              <a:t> </a:t>
            </a:r>
            <a:r>
              <a:rPr lang="zh-CN" altLang="en-US" sz="4000" dirty="0"/>
              <a:t>本课程</a:t>
            </a:r>
            <a:r>
              <a:rPr lang="zh-CN" altLang="en-US" sz="4000" dirty="0">
                <a:solidFill>
                  <a:srgbClr val="7030A0"/>
                </a:solidFill>
              </a:rPr>
              <a:t>主要内容</a:t>
            </a:r>
            <a:endParaRPr lang="en-US" altLang="zh-CN" sz="4000" dirty="0">
              <a:solidFill>
                <a:srgbClr val="7030A0"/>
              </a:solidFill>
            </a:endParaRPr>
          </a:p>
          <a:p>
            <a:pPr marL="118872" indent="0">
              <a:buNone/>
            </a:pPr>
            <a:endParaRPr lang="en-US" dirty="0"/>
          </a:p>
        </p:txBody>
      </p:sp>
    </p:spTree>
    <p:extLst>
      <p:ext uri="{BB962C8B-B14F-4D97-AF65-F5344CB8AC3E}">
        <p14:creationId xmlns:p14="http://schemas.microsoft.com/office/powerpoint/2010/main" val="309039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数据挖掘</a:t>
            </a:r>
            <a:endParaRPr lang="en-US" dirty="0"/>
          </a:p>
        </p:txBody>
      </p:sp>
      <p:sp>
        <p:nvSpPr>
          <p:cNvPr id="6" name="Content Placeholder 5"/>
          <p:cNvSpPr>
            <a:spLocks noGrp="1"/>
          </p:cNvSpPr>
          <p:nvPr>
            <p:ph idx="1"/>
          </p:nvPr>
        </p:nvSpPr>
        <p:spPr>
          <a:xfrm>
            <a:off x="457200" y="1295400"/>
            <a:ext cx="8229600" cy="5410200"/>
          </a:xfrm>
        </p:spPr>
        <p:txBody>
          <a:bodyPr>
            <a:normAutofit/>
          </a:bodyPr>
          <a:lstStyle/>
          <a:p>
            <a:r>
              <a:rPr lang="zh-CN" altLang="en-US" sz="3600" b="1" dirty="0">
                <a:solidFill>
                  <a:srgbClr val="FF0066"/>
                </a:solidFill>
              </a:rPr>
              <a:t>从数据中抽取知识需要：</a:t>
            </a:r>
            <a:endParaRPr lang="en-US" sz="3600" b="1" dirty="0">
              <a:solidFill>
                <a:srgbClr val="FF0066"/>
              </a:solidFill>
            </a:endParaRPr>
          </a:p>
          <a:p>
            <a:pPr lvl="1"/>
            <a:r>
              <a:rPr lang="zh-CN" altLang="en-US" sz="3200" b="1" dirty="0"/>
              <a:t>存储</a:t>
            </a:r>
            <a:endParaRPr lang="en-US" sz="3200" b="1" dirty="0"/>
          </a:p>
          <a:p>
            <a:pPr lvl="1"/>
            <a:r>
              <a:rPr lang="zh-CN" altLang="en-US" sz="3200" b="1" dirty="0"/>
              <a:t>管理</a:t>
            </a:r>
            <a:endParaRPr lang="en-US" sz="3200" b="1" dirty="0"/>
          </a:p>
          <a:p>
            <a:pPr lvl="1"/>
            <a:r>
              <a:rPr lang="en-US" sz="3200" b="1" dirty="0">
                <a:solidFill>
                  <a:srgbClr val="FF0066"/>
                </a:solidFill>
              </a:rPr>
              <a:t> </a:t>
            </a:r>
            <a:r>
              <a:rPr lang="zh-CN" altLang="en-US" sz="3200" b="1" dirty="0">
                <a:solidFill>
                  <a:srgbClr val="FF0066"/>
                </a:solidFill>
              </a:rPr>
              <a:t>和</a:t>
            </a:r>
            <a:r>
              <a:rPr lang="zh-CN" altLang="en-US" sz="3200" b="1" dirty="0">
                <a:solidFill>
                  <a:srgbClr val="0000FF"/>
                </a:solidFill>
              </a:rPr>
              <a:t>分析</a:t>
            </a:r>
            <a:r>
              <a:rPr lang="en-US" sz="3200" b="1" dirty="0">
                <a:solidFill>
                  <a:srgbClr val="FF0066"/>
                </a:solidFill>
              </a:rPr>
              <a:t> </a:t>
            </a:r>
            <a:r>
              <a:rPr lang="en-US" sz="3200" b="1" dirty="0">
                <a:solidFill>
                  <a:srgbClr val="FF0066"/>
                </a:solidFill>
                <a:sym typeface="Wingdings" pitchFamily="2" charset="2"/>
              </a:rPr>
              <a:t> </a:t>
            </a:r>
            <a:r>
              <a:rPr lang="zh-CN" altLang="en-US" sz="3200" b="1" dirty="0">
                <a:solidFill>
                  <a:srgbClr val="FF0066"/>
                </a:solidFill>
                <a:sym typeface="Wingdings" pitchFamily="2" charset="2"/>
              </a:rPr>
              <a:t>本课程内容</a:t>
            </a:r>
            <a:endParaRPr lang="en-US" sz="3200" b="1" dirty="0">
              <a:solidFill>
                <a:srgbClr val="FF0066"/>
              </a:solidFill>
            </a:endParaRPr>
          </a:p>
          <a:p>
            <a:pPr lvl="8"/>
            <a:endParaRPr lang="en-US" b="1" dirty="0">
              <a:solidFill>
                <a:srgbClr val="0000FF"/>
              </a:solidFill>
            </a:endParaRPr>
          </a:p>
          <a:p>
            <a:pPr marL="118872" indent="0" algn="ctr">
              <a:buNone/>
            </a:pPr>
            <a:r>
              <a:rPr lang="zh-CN" altLang="en-US" sz="4000" b="1" dirty="0">
                <a:solidFill>
                  <a:srgbClr val="0000FF"/>
                </a:solidFill>
              </a:rPr>
              <a:t>数据挖掘</a:t>
            </a:r>
            <a:r>
              <a:rPr lang="en-US" sz="4000" b="1" dirty="0">
                <a:solidFill>
                  <a:srgbClr val="0000FF"/>
                </a:solidFill>
              </a:rPr>
              <a:t> ≈ </a:t>
            </a:r>
            <a:r>
              <a:rPr lang="zh-CN" altLang="en-US" sz="4000" b="1" dirty="0">
                <a:solidFill>
                  <a:srgbClr val="0000FF"/>
                </a:solidFill>
              </a:rPr>
              <a:t>大数据</a:t>
            </a:r>
            <a:r>
              <a:rPr lang="en-US" sz="4000" b="1" dirty="0">
                <a:solidFill>
                  <a:srgbClr val="0000FF"/>
                </a:solidFill>
              </a:rPr>
              <a:t> ≈ </a:t>
            </a:r>
            <a:br>
              <a:rPr lang="en-US" sz="4000" b="1" dirty="0">
                <a:solidFill>
                  <a:srgbClr val="0000FF"/>
                </a:solidFill>
              </a:rPr>
            </a:br>
            <a:r>
              <a:rPr lang="zh-CN" altLang="en-US" sz="4000" b="1" dirty="0">
                <a:solidFill>
                  <a:srgbClr val="0000FF"/>
                </a:solidFill>
              </a:rPr>
              <a:t>预测分析</a:t>
            </a:r>
            <a:r>
              <a:rPr lang="en-US" sz="4000" b="1" dirty="0">
                <a:solidFill>
                  <a:srgbClr val="0000FF"/>
                </a:solidFill>
              </a:rPr>
              <a:t>≈ </a:t>
            </a:r>
            <a:r>
              <a:rPr lang="zh-CN" altLang="en-US" sz="4000" b="1" dirty="0">
                <a:solidFill>
                  <a:srgbClr val="0000FF"/>
                </a:solidFill>
              </a:rPr>
              <a:t>数据科学</a:t>
            </a:r>
            <a:endParaRPr lang="en-US" sz="4000" b="1" dirty="0">
              <a:solidFill>
                <a:srgbClr val="0000FF"/>
              </a:solidFill>
            </a:endParaRPr>
          </a:p>
          <a:p>
            <a:endParaRPr lang="en-US" sz="3600" b="1" dirty="0">
              <a:solidFill>
                <a:srgbClr val="0000FF"/>
              </a:solidFill>
            </a:endParaRPr>
          </a:p>
          <a:p>
            <a:endParaRPr lang="en-US" sz="3600" b="1" dirty="0">
              <a:solidFill>
                <a:srgbClr val="0000FF"/>
              </a:solidFill>
            </a:endParaRPr>
          </a:p>
        </p:txBody>
      </p:sp>
      <p:sp>
        <p:nvSpPr>
          <p:cNvPr id="3" name="Footer Placeholder 2"/>
          <p:cNvSpPr>
            <a:spLocks noGrp="1"/>
          </p:cNvSpPr>
          <p:nvPr>
            <p:ph type="ftr" sz="quarter" idx="4294967295"/>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316036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8720"/>
            <a:ext cx="8534400" cy="5410200"/>
          </a:xfrm>
        </p:spPr>
        <p:txBody>
          <a:bodyPr>
            <a:normAutofit/>
          </a:bodyPr>
          <a:lstStyle/>
          <a:p>
            <a:r>
              <a:rPr lang="zh-CN" altLang="en-US" b="1" dirty="0"/>
              <a:t>定义</a:t>
            </a:r>
            <a:endParaRPr lang="en-US" altLang="zh-CN" sz="2400" b="1" dirty="0">
              <a:solidFill>
                <a:srgbClr val="00B050"/>
              </a:solidFill>
            </a:endParaRPr>
          </a:p>
          <a:p>
            <a:r>
              <a:rPr lang="zh-CN" altLang="en-US" sz="2800" b="1" dirty="0">
                <a:solidFill>
                  <a:srgbClr val="0000FF"/>
                </a:solidFill>
              </a:rPr>
              <a:t>数据挖掘是数据“模型”</a:t>
            </a:r>
            <a:r>
              <a:rPr lang="en-US" altLang="zh-CN" sz="2800" b="1" dirty="0">
                <a:solidFill>
                  <a:srgbClr val="FF0000"/>
                </a:solidFill>
              </a:rPr>
              <a:t>model </a:t>
            </a:r>
            <a:r>
              <a:rPr lang="zh-CN" altLang="en-US" sz="2800" b="1" dirty="0">
                <a:solidFill>
                  <a:srgbClr val="0000FF"/>
                </a:solidFill>
              </a:rPr>
              <a:t>的发现的过程。</a:t>
            </a:r>
            <a:endParaRPr lang="en-US" altLang="zh-CN" sz="2800" b="1" dirty="0">
              <a:solidFill>
                <a:srgbClr val="0000FF"/>
              </a:solidFill>
            </a:endParaRPr>
          </a:p>
          <a:p>
            <a:pPr marL="118872" indent="0">
              <a:buNone/>
            </a:pPr>
            <a:endParaRPr lang="en-US" altLang="zh-CN" sz="2800" b="1" dirty="0">
              <a:solidFill>
                <a:srgbClr val="0000FF"/>
              </a:solidFill>
            </a:endParaRPr>
          </a:p>
          <a:p>
            <a:pPr marL="118872" indent="0">
              <a:buNone/>
            </a:pPr>
            <a:r>
              <a:rPr lang="en-US" altLang="zh-CN" sz="2800" b="1" dirty="0">
                <a:solidFill>
                  <a:srgbClr val="0000FF"/>
                </a:solidFill>
              </a:rPr>
              <a:t>Model</a:t>
            </a:r>
            <a:r>
              <a:rPr lang="zh-CN" altLang="en-US" sz="2800" b="1" dirty="0">
                <a:solidFill>
                  <a:srgbClr val="0000FF"/>
                </a:solidFill>
              </a:rPr>
              <a:t>：模型，能够实现的，生成的。用数学语言描述的一类模型。数学模型可以是一个或一组代数方程、微分方程、差分方程、积分方程或统计学方程，也可以是它们的某种适当的组合。</a:t>
            </a:r>
            <a:endParaRPr lang="en-US" altLang="zh-CN" sz="2800" b="1" dirty="0">
              <a:solidFill>
                <a:srgbClr val="0000FF"/>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
        <p:nvSpPr>
          <p:cNvPr id="2" name="文本框 1">
            <a:extLst>
              <a:ext uri="{FF2B5EF4-FFF2-40B4-BE49-F238E27FC236}">
                <a16:creationId xmlns:a16="http://schemas.microsoft.com/office/drawing/2014/main" id="{FC931847-92A7-F652-C6C3-9AFA8380AB2A}"/>
              </a:ext>
            </a:extLst>
          </p:cNvPr>
          <p:cNvSpPr txBox="1"/>
          <p:nvPr/>
        </p:nvSpPr>
        <p:spPr>
          <a:xfrm>
            <a:off x="914400" y="4686527"/>
            <a:ext cx="5867400" cy="1384995"/>
          </a:xfrm>
          <a:prstGeom prst="rect">
            <a:avLst/>
          </a:prstGeom>
          <a:noFill/>
        </p:spPr>
        <p:txBody>
          <a:bodyPr wrap="square" rtlCol="0">
            <a:spAutoFit/>
          </a:bodyPr>
          <a:lstStyle/>
          <a:p>
            <a:r>
              <a:rPr kumimoji="1" lang="zh-CN" altLang="en-US" sz="2800" dirty="0">
                <a:latin typeface="Arial" pitchFamily="34" charset="0"/>
                <a:cs typeface="Arial" pitchFamily="34" charset="0"/>
              </a:rPr>
              <a:t>问一个小小的问题：</a:t>
            </a:r>
            <a:endParaRPr kumimoji="1" lang="en-US" altLang="zh-CN" sz="2800" dirty="0">
              <a:latin typeface="Arial" pitchFamily="34" charset="0"/>
              <a:cs typeface="Arial" pitchFamily="34" charset="0"/>
            </a:endParaRPr>
          </a:p>
          <a:p>
            <a:endParaRPr kumimoji="1" lang="en-US" altLang="zh-CN" sz="2800" dirty="0">
              <a:latin typeface="Arial" pitchFamily="34" charset="0"/>
              <a:cs typeface="Arial" pitchFamily="34" charset="0"/>
            </a:endParaRPr>
          </a:p>
          <a:p>
            <a:r>
              <a:rPr kumimoji="1" lang="zh-CN" altLang="en-US" sz="2800" dirty="0">
                <a:latin typeface="Arial" pitchFamily="34" charset="0"/>
                <a:cs typeface="Arial" pitchFamily="34" charset="0"/>
              </a:rPr>
              <a:t>一个大数据集中能发现几个“模型”呢？</a:t>
            </a:r>
          </a:p>
        </p:txBody>
      </p:sp>
      <p:pic>
        <p:nvPicPr>
          <p:cNvPr id="3" name="图片 2">
            <a:extLst>
              <a:ext uri="{FF2B5EF4-FFF2-40B4-BE49-F238E27FC236}">
                <a16:creationId xmlns:a16="http://schemas.microsoft.com/office/drawing/2014/main" id="{0317B2BF-0DF3-FEE6-1B99-C48B47683813}"/>
              </a:ext>
            </a:extLst>
          </p:cNvPr>
          <p:cNvPicPr>
            <a:picLocks noChangeAspect="1"/>
          </p:cNvPicPr>
          <p:nvPr/>
        </p:nvPicPr>
        <p:blipFill>
          <a:blip r:embed="rId3"/>
          <a:stretch>
            <a:fillRect/>
          </a:stretch>
        </p:blipFill>
        <p:spPr>
          <a:xfrm>
            <a:off x="6781800" y="4512364"/>
            <a:ext cx="912662" cy="1733322"/>
          </a:xfrm>
          <a:prstGeom prst="rect">
            <a:avLst/>
          </a:prstGeom>
        </p:spPr>
      </p:pic>
    </p:spTree>
    <p:extLst>
      <p:ext uri="{BB962C8B-B14F-4D97-AF65-F5344CB8AC3E}">
        <p14:creationId xmlns:p14="http://schemas.microsoft.com/office/powerpoint/2010/main" val="353530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295400"/>
            <a:ext cx="8534400" cy="5749514"/>
          </a:xfrm>
        </p:spPr>
        <p:txBody>
          <a:bodyPr>
            <a:normAutofit/>
          </a:bodyPr>
          <a:lstStyle/>
          <a:p>
            <a:r>
              <a:rPr lang="en-US" altLang="zh-CN" b="1" dirty="0"/>
              <a:t>1.1.1 </a:t>
            </a:r>
            <a:r>
              <a:rPr lang="zh-CN" altLang="en-US" b="1" dirty="0"/>
              <a:t>统计建模</a:t>
            </a:r>
            <a:endParaRPr lang="en-US" altLang="zh-CN" b="1" dirty="0"/>
          </a:p>
          <a:p>
            <a:pPr marL="118872" indent="0">
              <a:buNone/>
            </a:pPr>
            <a:r>
              <a:rPr lang="en-US" altLang="zh-CN" sz="3600" b="1" dirty="0">
                <a:solidFill>
                  <a:srgbClr val="00B050"/>
                </a:solidFill>
              </a:rPr>
              <a:t># </a:t>
            </a:r>
            <a:r>
              <a:rPr lang="zh-CN" altLang="en-US" sz="3600" b="1" dirty="0">
                <a:solidFill>
                  <a:srgbClr val="00B050"/>
                </a:solidFill>
              </a:rPr>
              <a:t>统计建模</a:t>
            </a:r>
            <a:endParaRPr lang="en-US" altLang="zh-CN" sz="3600" b="1" dirty="0">
              <a:solidFill>
                <a:srgbClr val="00B050"/>
              </a:solidFill>
            </a:endParaRPr>
          </a:p>
          <a:p>
            <a:pPr marL="118872" indent="0">
              <a:buNone/>
            </a:pPr>
            <a:r>
              <a:rPr lang="zh-CN" altLang="en-US" sz="3600" b="1" dirty="0">
                <a:solidFill>
                  <a:srgbClr val="00B050"/>
                </a:solidFill>
              </a:rPr>
              <a:t>统计学习理论是一种研究</a:t>
            </a:r>
            <a:r>
              <a:rPr lang="zh-CN" altLang="en-US" sz="3600" b="1" dirty="0">
                <a:solidFill>
                  <a:srgbClr val="C00000"/>
                </a:solidFill>
              </a:rPr>
              <a:t>训练样本有限</a:t>
            </a:r>
            <a:r>
              <a:rPr lang="zh-CN" altLang="en-US" sz="3600" b="1" dirty="0">
                <a:solidFill>
                  <a:srgbClr val="00B050"/>
                </a:solidFill>
              </a:rPr>
              <a:t>情况下的</a:t>
            </a:r>
            <a:r>
              <a:rPr lang="zh-CN" altLang="en-US" sz="3600" b="1" dirty="0">
                <a:solidFill>
                  <a:srgbClr val="FF0000"/>
                </a:solidFill>
              </a:rPr>
              <a:t>机器学习</a:t>
            </a:r>
            <a:r>
              <a:rPr lang="zh-CN" altLang="en-US" sz="3600" b="1" dirty="0">
                <a:solidFill>
                  <a:srgbClr val="00B050"/>
                </a:solidFill>
              </a:rPr>
              <a:t>规律的学科。</a:t>
            </a:r>
            <a:endParaRPr lang="en-US" altLang="zh-CN" sz="3600" b="1" dirty="0">
              <a:solidFill>
                <a:srgbClr val="00B050"/>
              </a:solidFill>
            </a:endParaRPr>
          </a:p>
          <a:p>
            <a:pPr marL="118872" indent="0">
              <a:buNone/>
            </a:pPr>
            <a:endParaRPr lang="en-US" altLang="zh-CN" sz="3600" b="1" dirty="0">
              <a:solidFill>
                <a:srgbClr val="00B050"/>
              </a:solidFill>
            </a:endParaRPr>
          </a:p>
          <a:p>
            <a:pPr marL="118872" indent="0">
              <a:buNone/>
            </a:pPr>
            <a:r>
              <a:rPr lang="zh-CN" altLang="en-US" sz="3600" b="1" dirty="0">
                <a:solidFill>
                  <a:schemeClr val="tx2">
                    <a:lumMod val="50000"/>
                  </a:schemeClr>
                </a:solidFill>
              </a:rPr>
              <a:t>统计建模是以</a:t>
            </a:r>
            <a:r>
              <a:rPr lang="zh-CN" altLang="en-US" sz="3600" b="1" dirty="0">
                <a:solidFill>
                  <a:srgbClr val="FF0000"/>
                </a:solidFill>
              </a:rPr>
              <a:t>计算机统计分析</a:t>
            </a:r>
            <a:r>
              <a:rPr lang="zh-CN" altLang="en-US" sz="3600" b="1" dirty="0">
                <a:solidFill>
                  <a:schemeClr val="tx2">
                    <a:lumMod val="50000"/>
                  </a:schemeClr>
                </a:solidFill>
              </a:rPr>
              <a:t>软件为工具，利用各种</a:t>
            </a:r>
            <a:r>
              <a:rPr lang="zh-CN" altLang="en-US" sz="3600" b="1" dirty="0">
                <a:solidFill>
                  <a:srgbClr val="FF0000"/>
                </a:solidFill>
              </a:rPr>
              <a:t>统计分析方法</a:t>
            </a:r>
            <a:r>
              <a:rPr lang="zh-CN" altLang="en-US" sz="3600" b="1" dirty="0">
                <a:solidFill>
                  <a:schemeClr val="tx2">
                    <a:lumMod val="50000"/>
                  </a:schemeClr>
                </a:solidFill>
              </a:rPr>
              <a:t>对批量数据建立统计模型和探索处理的过程</a:t>
            </a:r>
            <a:endParaRPr lang="en-US" altLang="zh-CN" sz="3600" b="1" dirty="0">
              <a:solidFill>
                <a:schemeClr val="tx2">
                  <a:lumMod val="50000"/>
                </a:schemeClr>
              </a:solidFill>
            </a:endParaRPr>
          </a:p>
          <a:p>
            <a:pPr marL="118872" indent="0">
              <a:buNone/>
            </a:pPr>
            <a:endParaRPr lang="en-US" altLang="zh-CN" sz="3600" b="1" dirty="0">
              <a:solidFill>
                <a:schemeClr val="tx2">
                  <a:lumMod val="50000"/>
                </a:scheme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13</a:t>
            </a:fld>
            <a:endParaRPr lang="en-US"/>
          </a:p>
        </p:txBody>
      </p:sp>
    </p:spTree>
    <p:extLst>
      <p:ext uri="{BB962C8B-B14F-4D97-AF65-F5344CB8AC3E}">
        <p14:creationId xmlns:p14="http://schemas.microsoft.com/office/powerpoint/2010/main" val="120034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1.1.2 </a:t>
            </a:r>
            <a:r>
              <a:rPr lang="zh-CN" altLang="en-US" b="1" dirty="0"/>
              <a:t>机器学习 </a:t>
            </a:r>
            <a:r>
              <a:rPr lang="en-US" altLang="zh-CN" b="1" dirty="0"/>
              <a:t>vs </a:t>
            </a:r>
            <a:r>
              <a:rPr lang="zh-CN" altLang="en-US" b="1" dirty="0">
                <a:solidFill>
                  <a:schemeClr val="accent3">
                    <a:lumMod val="75000"/>
                  </a:schemeClr>
                </a:solidFill>
              </a:rPr>
              <a:t>数据挖掘</a:t>
            </a:r>
          </a:p>
          <a:p>
            <a:pPr marL="118872" indent="0">
              <a:buNone/>
            </a:pPr>
            <a:r>
              <a:rPr lang="en-US" altLang="zh-CN" sz="3600" b="1" dirty="0">
                <a:solidFill>
                  <a:srgbClr val="00B050"/>
                </a:solidFill>
              </a:rPr>
              <a:t>#</a:t>
            </a:r>
            <a:r>
              <a:rPr lang="zh-CN" altLang="en-US" sz="3600" b="1" dirty="0">
                <a:solidFill>
                  <a:srgbClr val="00B050"/>
                </a:solidFill>
              </a:rPr>
              <a:t>机器学习</a:t>
            </a:r>
            <a:endParaRPr lang="en-US" altLang="zh-CN" sz="3600" b="1" dirty="0">
              <a:solidFill>
                <a:srgbClr val="00B050"/>
              </a:solidFill>
            </a:endParaRPr>
          </a:p>
          <a:p>
            <a:pPr marL="118872" indent="0">
              <a:buNone/>
            </a:pPr>
            <a:r>
              <a:rPr lang="zh-CN" altLang="en-US" sz="3600" b="1" dirty="0">
                <a:solidFill>
                  <a:schemeClr val="tx2">
                    <a:lumMod val="50000"/>
                  </a:schemeClr>
                </a:solidFill>
              </a:rPr>
              <a:t>机器学习是一门多学科交叉专业，涵盖概率论知识，统计学知识，近似理论知识和复杂算法知识，使用计算机作为工具并致力于真实实时的模拟人类学习方式， 并将现有内容进行知识结构划分来有效提高学习效率。</a:t>
            </a:r>
            <a:endParaRPr lang="en-US" altLang="zh-CN" sz="3600" b="1" dirty="0">
              <a:solidFill>
                <a:schemeClr val="tx2">
                  <a:lumMod val="50000"/>
                </a:schemeClr>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14</a:t>
            </a:fld>
            <a:endParaRPr lang="en-US"/>
          </a:p>
        </p:txBody>
      </p:sp>
    </p:spTree>
    <p:extLst>
      <p:ext uri="{BB962C8B-B14F-4D97-AF65-F5344CB8AC3E}">
        <p14:creationId xmlns:p14="http://schemas.microsoft.com/office/powerpoint/2010/main" val="35864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0"/>
            <a:ext cx="8382000" cy="1267599"/>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219200"/>
            <a:ext cx="8534400" cy="5486400"/>
          </a:xfrm>
        </p:spPr>
        <p:txBody>
          <a:bodyPr>
            <a:normAutofit lnSpcReduction="10000"/>
          </a:bodyPr>
          <a:lstStyle/>
          <a:p>
            <a:r>
              <a:rPr lang="en-US" altLang="zh-CN" b="1" dirty="0"/>
              <a:t>1.1.2 </a:t>
            </a:r>
            <a:r>
              <a:rPr lang="zh-CN" altLang="en-US" b="1" dirty="0"/>
              <a:t>机器学习 </a:t>
            </a:r>
            <a:r>
              <a:rPr lang="en-US" altLang="zh-CN" b="1" dirty="0"/>
              <a:t>vs </a:t>
            </a:r>
            <a:r>
              <a:rPr lang="zh-CN" altLang="en-US" b="1" dirty="0">
                <a:solidFill>
                  <a:schemeClr val="accent3">
                    <a:lumMod val="75000"/>
                  </a:schemeClr>
                </a:solidFill>
              </a:rPr>
              <a:t>数据挖掘</a:t>
            </a:r>
          </a:p>
          <a:p>
            <a:pPr marL="118872" indent="0">
              <a:buNone/>
            </a:pPr>
            <a:r>
              <a:rPr lang="en-US" altLang="zh-CN" sz="3600" b="1" dirty="0">
                <a:solidFill>
                  <a:srgbClr val="00B050"/>
                </a:solidFill>
              </a:rPr>
              <a:t>#</a:t>
            </a:r>
            <a:r>
              <a:rPr lang="zh-CN" altLang="en-US" sz="3600" b="1" dirty="0">
                <a:solidFill>
                  <a:srgbClr val="00B050"/>
                </a:solidFill>
              </a:rPr>
              <a:t>异中求同 同中求异（目标不同，算法相同）</a:t>
            </a:r>
            <a:endParaRPr lang="en-US" altLang="zh-CN" sz="3600" b="1" dirty="0">
              <a:solidFill>
                <a:srgbClr val="00B050"/>
              </a:solidFill>
            </a:endParaRPr>
          </a:p>
          <a:p>
            <a:pPr marL="118872" indent="0">
              <a:buNone/>
            </a:pPr>
            <a:endParaRPr lang="en-US" altLang="zh-CN" sz="3600" b="1" dirty="0">
              <a:solidFill>
                <a:srgbClr val="00B050"/>
              </a:solidFill>
            </a:endParaRPr>
          </a:p>
          <a:p>
            <a:pPr marL="118872" indent="0">
              <a:buNone/>
            </a:pPr>
            <a:r>
              <a:rPr lang="zh-CN" altLang="en-US" sz="3600" b="1" dirty="0">
                <a:solidFill>
                  <a:srgbClr val="00B050"/>
                </a:solidFill>
              </a:rPr>
              <a:t>机器学习三要素：</a:t>
            </a:r>
            <a:r>
              <a:rPr lang="en-US" altLang="zh-CN" sz="3600" b="1" dirty="0">
                <a:solidFill>
                  <a:srgbClr val="0070C0"/>
                </a:solidFill>
              </a:rPr>
              <a:t> </a:t>
            </a:r>
            <a:r>
              <a:rPr lang="zh-CN" altLang="en-US" sz="3600" b="1" dirty="0">
                <a:solidFill>
                  <a:srgbClr val="0070C0"/>
                </a:solidFill>
              </a:rPr>
              <a:t>模型，策略（学习准则），（优化）算法</a:t>
            </a:r>
            <a:endParaRPr lang="en-US" altLang="zh-CN" sz="3600" b="1" dirty="0">
              <a:solidFill>
                <a:srgbClr val="0070C0"/>
              </a:solidFill>
            </a:endParaRPr>
          </a:p>
          <a:p>
            <a:pPr marL="118872" indent="0">
              <a:buNone/>
            </a:pPr>
            <a:r>
              <a:rPr lang="zh-CN" altLang="en-US" sz="3600" b="1" dirty="0">
                <a:solidFill>
                  <a:srgbClr val="0070C0"/>
                </a:solidFill>
              </a:rPr>
              <a:t>数据挖掘技术是</a:t>
            </a:r>
            <a:r>
              <a:rPr lang="zh-CN" altLang="en-US" sz="3600" b="1" dirty="0">
                <a:solidFill>
                  <a:schemeClr val="accent6"/>
                </a:solidFill>
              </a:rPr>
              <a:t>机器学习算法</a:t>
            </a:r>
            <a:r>
              <a:rPr lang="zh-CN" altLang="en-US" sz="3600" b="1" dirty="0">
                <a:solidFill>
                  <a:srgbClr val="0070C0"/>
                </a:solidFill>
              </a:rPr>
              <a:t>和</a:t>
            </a:r>
            <a:r>
              <a:rPr lang="zh-CN" altLang="en-US" sz="3600" b="1" dirty="0">
                <a:solidFill>
                  <a:schemeClr val="accent6"/>
                </a:solidFill>
              </a:rPr>
              <a:t>数据存取技术</a:t>
            </a:r>
            <a:r>
              <a:rPr lang="zh-CN" altLang="en-US" sz="3600" b="1" dirty="0">
                <a:solidFill>
                  <a:srgbClr val="0070C0"/>
                </a:solidFill>
              </a:rPr>
              <a:t>的结合，利用机器学习提供的统计分析、知识发现等手段分析海量数据，同时利用数据存取机制实现数据的高效读写。</a:t>
            </a:r>
            <a:endParaRPr lang="en-US" altLang="zh-CN" sz="3600" b="1" dirty="0">
              <a:solidFill>
                <a:srgbClr val="0070C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182197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数据挖掘基本概念</a:t>
            </a:r>
          </a:p>
        </p:txBody>
      </p:sp>
      <p:sp>
        <p:nvSpPr>
          <p:cNvPr id="3" name="内容占位符 2"/>
          <p:cNvSpPr>
            <a:spLocks noGrp="1"/>
          </p:cNvSpPr>
          <p:nvPr>
            <p:ph idx="1"/>
          </p:nvPr>
        </p:nvSpPr>
        <p:spPr/>
        <p:txBody>
          <a:bodyPr/>
          <a:lstStyle/>
          <a:p>
            <a:r>
              <a:rPr lang="zh-CN" altLang="en-US" dirty="0"/>
              <a:t>数据挖掘与其他领域的关系（看看就好）</a:t>
            </a:r>
          </a:p>
        </p:txBody>
      </p:sp>
      <p:sp>
        <p:nvSpPr>
          <p:cNvPr id="4" name="灯片编号占位符 3"/>
          <p:cNvSpPr>
            <a:spLocks noGrp="1"/>
          </p:cNvSpPr>
          <p:nvPr>
            <p:ph type="sldNum" sz="quarter" idx="12"/>
          </p:nvPr>
        </p:nvSpPr>
        <p:spPr/>
        <p:txBody>
          <a:bodyPr/>
          <a:lstStyle/>
          <a:p>
            <a:fld id="{19B12225-5612-419B-A8D5-4B8EEE4C217E}" type="slidenum">
              <a:rPr lang="en-US" smtClean="0"/>
              <a:pPr/>
              <a:t>16</a:t>
            </a:fld>
            <a:endParaRPr lang="en-US"/>
          </a:p>
        </p:txBody>
      </p:sp>
      <p:pic>
        <p:nvPicPr>
          <p:cNvPr id="5" name="图片 4"/>
          <p:cNvPicPr>
            <a:picLocks noChangeAspect="1"/>
          </p:cNvPicPr>
          <p:nvPr/>
        </p:nvPicPr>
        <p:blipFill>
          <a:blip r:embed="rId2"/>
          <a:stretch>
            <a:fillRect/>
          </a:stretch>
        </p:blipFill>
        <p:spPr>
          <a:xfrm>
            <a:off x="712528" y="2133600"/>
            <a:ext cx="7718944" cy="3957638"/>
          </a:xfrm>
          <a:prstGeom prst="rect">
            <a:avLst/>
          </a:prstGeom>
        </p:spPr>
      </p:pic>
    </p:spTree>
    <p:extLst>
      <p:ext uri="{BB962C8B-B14F-4D97-AF65-F5344CB8AC3E}">
        <p14:creationId xmlns:p14="http://schemas.microsoft.com/office/powerpoint/2010/main" val="675673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0"/>
            <a:ext cx="8382000" cy="1267599"/>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1.1.3 </a:t>
            </a:r>
            <a:r>
              <a:rPr lang="zh-CN" altLang="en-US" b="1" dirty="0"/>
              <a:t>建模的计算方法</a:t>
            </a:r>
            <a:endParaRPr lang="zh-CN" altLang="en-US" b="1" dirty="0">
              <a:solidFill>
                <a:schemeClr val="accent3">
                  <a:lumMod val="75000"/>
                </a:schemeClr>
              </a:solidFill>
            </a:endParaRPr>
          </a:p>
          <a:p>
            <a:pPr marL="118872" indent="0">
              <a:buNone/>
            </a:pPr>
            <a:r>
              <a:rPr lang="en-US" altLang="zh-CN" sz="3600" b="1" dirty="0">
                <a:solidFill>
                  <a:srgbClr val="002060"/>
                </a:solidFill>
              </a:rPr>
              <a:t>#</a:t>
            </a:r>
            <a:r>
              <a:rPr lang="zh-CN" altLang="en-US" sz="3600" b="1" dirty="0">
                <a:solidFill>
                  <a:srgbClr val="002060"/>
                </a:solidFill>
              </a:rPr>
              <a:t>建模问题</a:t>
            </a:r>
            <a:endParaRPr lang="en-US" altLang="zh-CN" sz="3600" b="1" dirty="0">
              <a:solidFill>
                <a:srgbClr val="002060"/>
              </a:solidFill>
            </a:endParaRPr>
          </a:p>
          <a:p>
            <a:pPr marL="118872" indent="0">
              <a:buNone/>
            </a:pPr>
            <a:r>
              <a:rPr lang="zh-CN" altLang="en-US" sz="3600" b="1" dirty="0">
                <a:solidFill>
                  <a:srgbClr val="002060"/>
                </a:solidFill>
              </a:rPr>
              <a:t>       数据挖掘≈算法问题</a:t>
            </a:r>
            <a:endParaRPr lang="en-US" altLang="zh-CN" sz="3600" b="1" dirty="0">
              <a:solidFill>
                <a:srgbClr val="002060"/>
              </a:solidFill>
            </a:endParaRPr>
          </a:p>
          <a:p>
            <a:pPr marL="118872" indent="0">
              <a:buNone/>
            </a:pPr>
            <a:endParaRPr lang="en-US" altLang="zh-CN" sz="3600" b="1" dirty="0">
              <a:solidFill>
                <a:srgbClr val="00B050"/>
              </a:solidFill>
            </a:endParaRPr>
          </a:p>
          <a:p>
            <a:pPr>
              <a:buFont typeface="Wingdings" panose="05000000000000000000" pitchFamily="2" charset="2"/>
              <a:buChar char="l"/>
            </a:pPr>
            <a:r>
              <a:rPr lang="en-US" altLang="zh-CN" sz="3600" b="1" dirty="0">
                <a:solidFill>
                  <a:srgbClr val="002060"/>
                </a:solidFill>
              </a:rPr>
              <a:t> </a:t>
            </a:r>
            <a:r>
              <a:rPr lang="zh-CN" altLang="en-US" sz="3600" b="1" dirty="0">
                <a:solidFill>
                  <a:srgbClr val="002060"/>
                </a:solidFill>
              </a:rPr>
              <a:t>对数据进行简洁的近似</a:t>
            </a:r>
            <a:r>
              <a:rPr lang="zh-CN" altLang="en-US" sz="3600" b="1" dirty="0">
                <a:solidFill>
                  <a:srgbClr val="C00000"/>
                </a:solidFill>
              </a:rPr>
              <a:t>汇总</a:t>
            </a:r>
            <a:br>
              <a:rPr lang="en-US" altLang="zh-CN" sz="3600" b="1" dirty="0">
                <a:solidFill>
                  <a:srgbClr val="002060"/>
                </a:solidFill>
              </a:rPr>
            </a:br>
            <a:r>
              <a:rPr lang="zh-CN" altLang="en-US" sz="3600" b="1" dirty="0">
                <a:solidFill>
                  <a:srgbClr val="002060"/>
                </a:solidFill>
              </a:rPr>
              <a:t>如</a:t>
            </a:r>
            <a:r>
              <a:rPr lang="en-US" altLang="zh-CN" sz="3600" b="1" dirty="0">
                <a:solidFill>
                  <a:srgbClr val="002060"/>
                </a:solidFill>
              </a:rPr>
              <a:t>PageRank</a:t>
            </a:r>
            <a:r>
              <a:rPr lang="zh-CN" altLang="en-US" sz="3600" b="1" dirty="0">
                <a:solidFill>
                  <a:srgbClr val="002060"/>
                </a:solidFill>
              </a:rPr>
              <a:t>（第</a:t>
            </a:r>
            <a:r>
              <a:rPr lang="en-US" altLang="zh-CN" sz="3600" b="1" dirty="0">
                <a:solidFill>
                  <a:srgbClr val="002060"/>
                </a:solidFill>
              </a:rPr>
              <a:t>5</a:t>
            </a:r>
            <a:r>
              <a:rPr lang="zh-CN" altLang="en-US" sz="3600" b="1" dirty="0">
                <a:solidFill>
                  <a:srgbClr val="002060"/>
                </a:solidFill>
              </a:rPr>
              <a:t>章）、聚类（第</a:t>
            </a:r>
            <a:r>
              <a:rPr lang="en-US" altLang="zh-CN" sz="3600" b="1" dirty="0">
                <a:solidFill>
                  <a:srgbClr val="002060"/>
                </a:solidFill>
              </a:rPr>
              <a:t>7</a:t>
            </a:r>
            <a:r>
              <a:rPr lang="zh-CN" altLang="en-US" sz="3600" b="1" dirty="0">
                <a:solidFill>
                  <a:srgbClr val="002060"/>
                </a:solidFill>
              </a:rPr>
              <a:t>章）</a:t>
            </a:r>
            <a:endParaRPr lang="en-US" altLang="zh-CN" sz="3600" b="1" dirty="0">
              <a:solidFill>
                <a:srgbClr val="002060"/>
              </a:solidFill>
            </a:endParaRPr>
          </a:p>
          <a:p>
            <a:pPr>
              <a:buFont typeface="Wingdings" panose="05000000000000000000" pitchFamily="2" charset="2"/>
              <a:buChar char="l"/>
            </a:pPr>
            <a:r>
              <a:rPr lang="en-US" altLang="zh-CN" sz="3600" b="1" dirty="0">
                <a:solidFill>
                  <a:srgbClr val="002060"/>
                </a:solidFill>
              </a:rPr>
              <a:t> </a:t>
            </a:r>
            <a:r>
              <a:rPr lang="zh-CN" altLang="en-US" sz="3600" b="1" dirty="0">
                <a:solidFill>
                  <a:srgbClr val="002060"/>
                </a:solidFill>
              </a:rPr>
              <a:t>从数据中抽出最突出的</a:t>
            </a:r>
            <a:r>
              <a:rPr lang="zh-CN" altLang="en-US" sz="3600" b="1" dirty="0">
                <a:solidFill>
                  <a:srgbClr val="C00000"/>
                </a:solidFill>
              </a:rPr>
              <a:t>特征</a:t>
            </a:r>
            <a:r>
              <a:rPr lang="zh-CN" altLang="en-US" sz="3600" b="1" dirty="0">
                <a:solidFill>
                  <a:srgbClr val="002060"/>
                </a:solidFill>
              </a:rPr>
              <a:t>代替</a:t>
            </a:r>
            <a:r>
              <a:rPr lang="zh-CN" altLang="en-US" sz="3600" b="1" dirty="0">
                <a:solidFill>
                  <a:srgbClr val="C00000"/>
                </a:solidFill>
              </a:rPr>
              <a:t>数据</a:t>
            </a:r>
            <a:br>
              <a:rPr lang="en-US" altLang="zh-CN" sz="3600" b="1" dirty="0">
                <a:solidFill>
                  <a:srgbClr val="C00000"/>
                </a:solidFill>
              </a:rPr>
            </a:br>
            <a:r>
              <a:rPr lang="zh-CN" altLang="en-US" sz="3600" b="1" dirty="0">
                <a:solidFill>
                  <a:srgbClr val="002060"/>
                </a:solidFill>
              </a:rPr>
              <a:t>如频繁项集（第</a:t>
            </a:r>
            <a:r>
              <a:rPr lang="en-US" altLang="zh-CN" sz="3600" b="1" dirty="0">
                <a:solidFill>
                  <a:srgbClr val="002060"/>
                </a:solidFill>
              </a:rPr>
              <a:t>6</a:t>
            </a:r>
            <a:r>
              <a:rPr lang="zh-CN" altLang="en-US" sz="3600" b="1" dirty="0">
                <a:solidFill>
                  <a:srgbClr val="002060"/>
                </a:solidFill>
              </a:rPr>
              <a:t>章）、相似项（第</a:t>
            </a:r>
            <a:r>
              <a:rPr lang="en-US" altLang="zh-CN" sz="3600" b="1" dirty="0">
                <a:solidFill>
                  <a:srgbClr val="002060"/>
                </a:solidFill>
              </a:rPr>
              <a:t>3</a:t>
            </a:r>
            <a:r>
              <a:rPr lang="zh-CN" altLang="en-US" sz="3600" b="1" dirty="0">
                <a:solidFill>
                  <a:srgbClr val="002060"/>
                </a:solidFill>
              </a:rPr>
              <a:t>章）</a:t>
            </a:r>
            <a:endParaRPr lang="en-US" altLang="zh-CN" sz="36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17</a:t>
            </a:fld>
            <a:endParaRPr lang="en-US" dirty="0"/>
          </a:p>
        </p:txBody>
      </p:sp>
    </p:spTree>
    <p:extLst>
      <p:ext uri="{BB962C8B-B14F-4D97-AF65-F5344CB8AC3E}">
        <p14:creationId xmlns:p14="http://schemas.microsoft.com/office/powerpoint/2010/main" val="256806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r>
              <a:rPr lang="zh-CN" altLang="en-US" sz="3600" b="1" dirty="0">
                <a:solidFill>
                  <a:srgbClr val="002060"/>
                </a:solidFill>
              </a:rPr>
              <a:t>关键算法</a:t>
            </a:r>
            <a:endParaRPr lang="en-US" altLang="zh-CN" sz="3600" b="1" dirty="0">
              <a:solidFill>
                <a:srgbClr val="002060"/>
              </a:solidFill>
            </a:endParaRPr>
          </a:p>
          <a:p>
            <a:pPr marL="118872" indent="0">
              <a:buNone/>
            </a:pPr>
            <a:endParaRPr lang="en-US" altLang="zh-CN" sz="3600" dirty="0">
              <a:solidFill>
                <a:srgbClr val="333333"/>
              </a:solidFill>
              <a:latin typeface="arial" panose="020B0604020202020204" pitchFamily="34" charset="0"/>
            </a:endParaRPr>
          </a:p>
          <a:p>
            <a:pPr marL="118872" indent="0">
              <a:buNone/>
            </a:pPr>
            <a:r>
              <a:rPr lang="zh-CN" altLang="en-US" sz="3600" dirty="0">
                <a:solidFill>
                  <a:srgbClr val="333333"/>
                </a:solidFill>
                <a:latin typeface="arial" panose="020B0604020202020204" pitchFamily="34" charset="0"/>
              </a:rPr>
              <a:t>网页排名，又称网页级别、</a:t>
            </a:r>
            <a:r>
              <a:rPr lang="en-US" altLang="zh-CN" sz="3600" dirty="0">
                <a:solidFill>
                  <a:srgbClr val="333333"/>
                </a:solidFill>
                <a:latin typeface="arial" panose="020B0604020202020204" pitchFamily="34" charset="0"/>
              </a:rPr>
              <a:t>Google</a:t>
            </a:r>
            <a:r>
              <a:rPr lang="zh-CN" altLang="en-US" sz="3600" dirty="0">
                <a:solidFill>
                  <a:srgbClr val="333333"/>
                </a:solidFill>
                <a:latin typeface="arial" panose="020B0604020202020204" pitchFamily="34" charset="0"/>
              </a:rPr>
              <a:t>左侧排名</a:t>
            </a:r>
            <a:r>
              <a:rPr lang="zh-CN" altLang="en-US" sz="3600" strike="sngStrike" dirty="0">
                <a:solidFill>
                  <a:srgbClr val="333333"/>
                </a:solidFill>
                <a:latin typeface="arial" panose="020B0604020202020204" pitchFamily="34" charset="0"/>
              </a:rPr>
              <a:t>或佩奇排名</a:t>
            </a:r>
            <a:r>
              <a:rPr lang="zh-CN" altLang="en-US" sz="3600" dirty="0">
                <a:solidFill>
                  <a:srgbClr val="333333"/>
                </a:solidFill>
                <a:latin typeface="arial" panose="020B0604020202020204" pitchFamily="34" charset="0"/>
              </a:rPr>
              <a:t>，是一种由根据</a:t>
            </a:r>
            <a:r>
              <a:rPr lang="zh-CN" altLang="en-US" sz="3600" dirty="0">
                <a:solidFill>
                  <a:srgbClr val="136EC2"/>
                </a:solidFill>
                <a:latin typeface="arial" panose="020B0604020202020204" pitchFamily="34" charset="0"/>
                <a:hlinkClick r:id="rId3"/>
              </a:rPr>
              <a:t>网页</a:t>
            </a:r>
            <a:r>
              <a:rPr lang="zh-CN" altLang="en-US" sz="3600" dirty="0">
                <a:solidFill>
                  <a:srgbClr val="333333"/>
                </a:solidFill>
                <a:latin typeface="arial" panose="020B0604020202020204" pitchFamily="34" charset="0"/>
              </a:rPr>
              <a:t>之间相互的</a:t>
            </a:r>
            <a:r>
              <a:rPr lang="zh-CN" altLang="en-US" sz="3600" dirty="0">
                <a:solidFill>
                  <a:srgbClr val="136EC2"/>
                </a:solidFill>
                <a:latin typeface="arial" panose="020B0604020202020204" pitchFamily="34" charset="0"/>
                <a:hlinkClick r:id="rId4"/>
              </a:rPr>
              <a:t>超链接</a:t>
            </a:r>
            <a:r>
              <a:rPr lang="zh-CN" altLang="en-US" sz="3600" dirty="0">
                <a:solidFill>
                  <a:srgbClr val="333333"/>
                </a:solidFill>
                <a:latin typeface="arial" panose="020B0604020202020204" pitchFamily="34" charset="0"/>
              </a:rPr>
              <a:t>计算的技术，而作为网页排名的要素之一，以</a:t>
            </a:r>
            <a:r>
              <a:rPr lang="en-US" altLang="zh-CN" sz="3600" dirty="0">
                <a:solidFill>
                  <a:srgbClr val="136EC2"/>
                </a:solidFill>
                <a:latin typeface="arial" panose="020B0604020202020204" pitchFamily="34" charset="0"/>
                <a:hlinkClick r:id="rId5"/>
              </a:rPr>
              <a:t>Google</a:t>
            </a:r>
            <a:r>
              <a:rPr lang="zh-CN" altLang="en-US" sz="3600" dirty="0">
                <a:solidFill>
                  <a:srgbClr val="333333"/>
                </a:solidFill>
                <a:latin typeface="arial" panose="020B0604020202020204" pitchFamily="34" charset="0"/>
              </a:rPr>
              <a:t>公司创办人</a:t>
            </a:r>
            <a:r>
              <a:rPr lang="zh-CN" altLang="en-US" sz="3600" dirty="0">
                <a:solidFill>
                  <a:srgbClr val="136EC2"/>
                </a:solidFill>
                <a:latin typeface="arial" panose="020B0604020202020204" pitchFamily="34" charset="0"/>
                <a:hlinkClick r:id="rId6"/>
              </a:rPr>
              <a:t>拉里</a:t>
            </a:r>
            <a:r>
              <a:rPr lang="en-US" altLang="zh-CN" sz="3600" dirty="0">
                <a:solidFill>
                  <a:srgbClr val="136EC2"/>
                </a:solidFill>
                <a:latin typeface="arial" panose="020B0604020202020204" pitchFamily="34" charset="0"/>
                <a:hlinkClick r:id="rId6"/>
              </a:rPr>
              <a:t>·</a:t>
            </a:r>
            <a:r>
              <a:rPr lang="zh-CN" altLang="en-US" sz="3600" dirty="0">
                <a:solidFill>
                  <a:srgbClr val="136EC2"/>
                </a:solidFill>
                <a:latin typeface="arial" panose="020B0604020202020204" pitchFamily="34" charset="0"/>
                <a:hlinkClick r:id="rId6"/>
              </a:rPr>
              <a:t>佩奇</a:t>
            </a:r>
            <a:r>
              <a:rPr lang="zh-CN" altLang="en-US" sz="3600" dirty="0">
                <a:solidFill>
                  <a:srgbClr val="333333"/>
                </a:solidFill>
                <a:latin typeface="arial" panose="020B0604020202020204" pitchFamily="34" charset="0"/>
              </a:rPr>
              <a:t>（</a:t>
            </a:r>
            <a:r>
              <a:rPr lang="en-US" altLang="zh-CN" sz="3600" dirty="0">
                <a:solidFill>
                  <a:srgbClr val="333333"/>
                </a:solidFill>
                <a:latin typeface="arial" panose="020B0604020202020204" pitchFamily="34" charset="0"/>
              </a:rPr>
              <a:t>Larry Page</a:t>
            </a:r>
            <a:r>
              <a:rPr lang="zh-CN" altLang="en-US" sz="3600" dirty="0">
                <a:solidFill>
                  <a:srgbClr val="333333"/>
                </a:solidFill>
                <a:latin typeface="arial" panose="020B0604020202020204" pitchFamily="34" charset="0"/>
              </a:rPr>
              <a:t>）之姓来命名。</a:t>
            </a:r>
            <a:endParaRPr lang="en-US" altLang="zh-CN" sz="3600" dirty="0">
              <a:solidFill>
                <a:srgbClr val="333333"/>
              </a:solidFill>
              <a:latin typeface="arial" panose="020B0604020202020204" pitchFamily="34" charset="0"/>
            </a:endParaRPr>
          </a:p>
          <a:p>
            <a:pPr marL="118872" indent="0">
              <a:buNone/>
            </a:pPr>
            <a:r>
              <a:rPr lang="zh-CN" altLang="en-US" sz="3600" dirty="0">
                <a:solidFill>
                  <a:srgbClr val="333333"/>
                </a:solidFill>
                <a:latin typeface="arial" panose="020B0604020202020204" pitchFamily="34" charset="0"/>
              </a:rPr>
              <a:t>（第五章内容）</a:t>
            </a:r>
            <a:endParaRPr lang="en-US" altLang="zh-CN" sz="3600" dirty="0">
              <a:solidFill>
                <a:srgbClr val="333333"/>
              </a:solidFill>
              <a:latin typeface="arial" panose="020B0604020202020204" pitchFamily="34" charset="0"/>
            </a:endParaRPr>
          </a:p>
          <a:p>
            <a:pPr marL="118872" indent="0">
              <a:buNone/>
            </a:pPr>
            <a:endParaRPr lang="en-US" altLang="zh-CN" sz="3600" b="1" dirty="0">
              <a:solidFill>
                <a:srgbClr val="C0000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18</a:t>
            </a:fld>
            <a:endParaRPr lang="en-US"/>
          </a:p>
        </p:txBody>
      </p:sp>
    </p:spTree>
    <p:extLst>
      <p:ext uri="{BB962C8B-B14F-4D97-AF65-F5344CB8AC3E}">
        <p14:creationId xmlns:p14="http://schemas.microsoft.com/office/powerpoint/2010/main" val="414094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r>
              <a:rPr lang="zh-CN" altLang="en-US" sz="3600" b="1" dirty="0">
                <a:solidFill>
                  <a:srgbClr val="002060"/>
                </a:solidFill>
              </a:rPr>
              <a:t>关键算法</a:t>
            </a:r>
            <a:endParaRPr lang="en-US" altLang="zh-CN" sz="3600" b="1" dirty="0">
              <a:solidFill>
                <a:srgbClr val="002060"/>
              </a:solidFill>
            </a:endParaRPr>
          </a:p>
          <a:p>
            <a:pPr marL="118872" indent="0">
              <a:buNone/>
            </a:pPr>
            <a:r>
              <a:rPr lang="en-US" altLang="zh-CN" dirty="0"/>
              <a:t>PageRank</a:t>
            </a:r>
            <a:r>
              <a:rPr lang="zh-CN" altLang="en-US" dirty="0"/>
              <a:t>让链接来</a:t>
            </a:r>
            <a:r>
              <a:rPr lang="en-US" altLang="zh-CN" dirty="0"/>
              <a:t>"</a:t>
            </a:r>
            <a:r>
              <a:rPr lang="zh-CN" altLang="en-US" dirty="0"/>
              <a:t>投票</a:t>
            </a:r>
            <a:r>
              <a:rPr lang="en-US" altLang="zh-CN" dirty="0"/>
              <a:t>"</a:t>
            </a:r>
          </a:p>
          <a:p>
            <a:r>
              <a:rPr lang="zh-CN" altLang="en-US" dirty="0"/>
              <a:t>一个页面的“得票数”由所有链向它的页面的重要性来决定，到一个页面的超链接相当于对该页投一票。一个页面的</a:t>
            </a:r>
            <a:r>
              <a:rPr lang="en-US" altLang="zh-CN" dirty="0"/>
              <a:t>PageRank</a:t>
            </a:r>
            <a:r>
              <a:rPr lang="zh-CN" altLang="en-US" dirty="0"/>
              <a:t>是由所有链向它的页面（“链入页面”）的重要性经过递归算法得到的。一个有较多链入的页面会有较高的等级，相反如果一个页面没有任何链入页面，那么它没有等级。</a:t>
            </a:r>
          </a:p>
          <a:p>
            <a:pPr marL="118872" indent="0">
              <a:buNone/>
            </a:pPr>
            <a:endParaRPr lang="en-US" altLang="zh-CN" sz="3600" b="1" dirty="0">
              <a:solidFill>
                <a:srgbClr val="C0000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4038832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793546"/>
            <a:ext cx="9144000" cy="5207204"/>
          </a:xfrm>
          <a:prstGeom prst="rect">
            <a:avLst/>
          </a:prstGeom>
        </p:spPr>
      </p:pic>
      <p:sp>
        <p:nvSpPr>
          <p:cNvPr id="7" name="文本框 6"/>
          <p:cNvSpPr txBox="1"/>
          <p:nvPr/>
        </p:nvSpPr>
        <p:spPr>
          <a:xfrm>
            <a:off x="1943100" y="4572000"/>
            <a:ext cx="5143500" cy="1107996"/>
          </a:xfrm>
          <a:prstGeom prst="rect">
            <a:avLst/>
          </a:prstGeom>
          <a:noFill/>
        </p:spPr>
        <p:txBody>
          <a:bodyPr wrap="square" rtlCol="0">
            <a:spAutoFit/>
          </a:bodyPr>
          <a:lstStyle/>
          <a:p>
            <a:pPr algn="ctr"/>
            <a:r>
              <a:rPr lang="zh-CN" altLang="en-US" sz="3300" dirty="0"/>
              <a:t>第一章</a:t>
            </a:r>
            <a:endParaRPr lang="en-US" altLang="zh-CN" sz="3300" dirty="0"/>
          </a:p>
          <a:p>
            <a:pPr algn="ctr"/>
            <a:r>
              <a:rPr lang="zh-CN" altLang="en-US" sz="3300" dirty="0"/>
              <a:t>数据挖掘基本概念</a:t>
            </a:r>
            <a:endParaRPr lang="en-US" altLang="zh-CN" sz="3300" dirty="0"/>
          </a:p>
        </p:txBody>
      </p:sp>
    </p:spTree>
    <p:extLst>
      <p:ext uri="{BB962C8B-B14F-4D97-AF65-F5344CB8AC3E}">
        <p14:creationId xmlns:p14="http://schemas.microsoft.com/office/powerpoint/2010/main" val="28349027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r>
              <a:rPr lang="zh-CN" altLang="en-US" sz="3600" b="1" dirty="0">
                <a:solidFill>
                  <a:srgbClr val="002060"/>
                </a:solidFill>
              </a:rPr>
              <a:t>关键算法</a:t>
            </a:r>
            <a:endParaRPr lang="en-US" altLang="zh-CN" sz="3600" b="1" dirty="0">
              <a:solidFill>
                <a:srgbClr val="002060"/>
              </a:solidFill>
            </a:endParaRPr>
          </a:p>
          <a:p>
            <a:pPr marL="118872" indent="0">
              <a:buNone/>
            </a:pPr>
            <a:endParaRPr lang="en-US" altLang="zh-CN" sz="3600" b="1" dirty="0">
              <a:solidFill>
                <a:srgbClr val="002060"/>
              </a:solidFill>
            </a:endParaRPr>
          </a:p>
          <a:p>
            <a:pPr marL="118872" indent="0">
              <a:buNone/>
            </a:pPr>
            <a:r>
              <a:rPr lang="zh-CN" altLang="en-US" sz="3600" b="1" dirty="0">
                <a:solidFill>
                  <a:srgbClr val="002060"/>
                </a:solidFill>
              </a:rPr>
              <a:t>假设一个由</a:t>
            </a:r>
            <a:r>
              <a:rPr lang="en-US" altLang="zh-CN" sz="3600" b="1" dirty="0">
                <a:solidFill>
                  <a:srgbClr val="002060"/>
                </a:solidFill>
              </a:rPr>
              <a:t>4</a:t>
            </a:r>
            <a:r>
              <a:rPr lang="zh-CN" altLang="en-US" sz="3600" b="1" dirty="0">
                <a:solidFill>
                  <a:srgbClr val="002060"/>
                </a:solidFill>
              </a:rPr>
              <a:t>个页面组成的小团体，</a:t>
            </a:r>
            <a:r>
              <a:rPr lang="en-US" altLang="zh-CN" sz="3600" b="1" dirty="0">
                <a:solidFill>
                  <a:srgbClr val="002060"/>
                </a:solidFill>
              </a:rPr>
              <a:t>A</a:t>
            </a:r>
            <a:r>
              <a:rPr lang="zh-CN" altLang="en-US" sz="3600" b="1" dirty="0">
                <a:solidFill>
                  <a:srgbClr val="002060"/>
                </a:solidFill>
              </a:rPr>
              <a:t>，</a:t>
            </a:r>
            <a:r>
              <a:rPr lang="en-US" altLang="zh-CN" sz="3600" b="1" dirty="0">
                <a:solidFill>
                  <a:srgbClr val="002060"/>
                </a:solidFill>
              </a:rPr>
              <a:t>B</a:t>
            </a:r>
            <a:r>
              <a:rPr lang="zh-CN" altLang="en-US" sz="3600" b="1" dirty="0">
                <a:solidFill>
                  <a:srgbClr val="002060"/>
                </a:solidFill>
              </a:rPr>
              <a:t>，</a:t>
            </a:r>
            <a:r>
              <a:rPr lang="en-US" altLang="zh-CN" sz="3600" b="1" dirty="0">
                <a:solidFill>
                  <a:srgbClr val="002060"/>
                </a:solidFill>
              </a:rPr>
              <a:t>C</a:t>
            </a:r>
            <a:r>
              <a:rPr lang="zh-CN" altLang="en-US" sz="3600" b="1" dirty="0">
                <a:solidFill>
                  <a:srgbClr val="002060"/>
                </a:solidFill>
              </a:rPr>
              <a:t>和</a:t>
            </a:r>
            <a:r>
              <a:rPr lang="en-US" altLang="zh-CN" sz="3600" b="1" dirty="0">
                <a:solidFill>
                  <a:srgbClr val="002060"/>
                </a:solidFill>
              </a:rPr>
              <a:t>D</a:t>
            </a:r>
            <a:r>
              <a:rPr lang="zh-CN" altLang="en-US" sz="3600" b="1" dirty="0">
                <a:solidFill>
                  <a:srgbClr val="002060"/>
                </a:solidFill>
              </a:rPr>
              <a:t>。如果所有页面都链向</a:t>
            </a:r>
            <a:r>
              <a:rPr lang="en-US" altLang="zh-CN" sz="3600" b="1" dirty="0">
                <a:solidFill>
                  <a:srgbClr val="002060"/>
                </a:solidFill>
              </a:rPr>
              <a:t>A</a:t>
            </a:r>
            <a:r>
              <a:rPr lang="zh-CN" altLang="en-US" sz="3600" b="1" dirty="0">
                <a:solidFill>
                  <a:srgbClr val="002060"/>
                </a:solidFill>
              </a:rPr>
              <a:t>，那么</a:t>
            </a:r>
            <a:r>
              <a:rPr lang="en-US" altLang="zh-CN" sz="3600" b="1" dirty="0">
                <a:solidFill>
                  <a:srgbClr val="002060"/>
                </a:solidFill>
              </a:rPr>
              <a:t>A</a:t>
            </a:r>
            <a:r>
              <a:rPr lang="zh-CN" altLang="en-US" sz="3600" b="1" dirty="0">
                <a:solidFill>
                  <a:srgbClr val="002060"/>
                </a:solidFill>
              </a:rPr>
              <a:t>的</a:t>
            </a:r>
            <a:r>
              <a:rPr lang="en-US" altLang="zh-CN" sz="3600" b="1" dirty="0">
                <a:solidFill>
                  <a:srgbClr val="002060"/>
                </a:solidFill>
              </a:rPr>
              <a:t>PR</a:t>
            </a:r>
            <a:r>
              <a:rPr lang="zh-CN" altLang="en-US" sz="3600" b="1" dirty="0">
                <a:solidFill>
                  <a:srgbClr val="002060"/>
                </a:solidFill>
              </a:rPr>
              <a:t>（</a:t>
            </a:r>
            <a:r>
              <a:rPr lang="en-US" altLang="zh-CN" sz="3600" b="1" dirty="0">
                <a:solidFill>
                  <a:srgbClr val="002060"/>
                </a:solidFill>
              </a:rPr>
              <a:t>PageRank</a:t>
            </a:r>
            <a:r>
              <a:rPr lang="zh-CN" altLang="en-US" sz="3600" b="1" dirty="0">
                <a:solidFill>
                  <a:srgbClr val="002060"/>
                </a:solidFill>
              </a:rPr>
              <a:t>）值将是</a:t>
            </a:r>
            <a:r>
              <a:rPr lang="en-US" altLang="zh-CN" sz="3600" b="1" dirty="0">
                <a:solidFill>
                  <a:srgbClr val="002060"/>
                </a:solidFill>
              </a:rPr>
              <a:t>B</a:t>
            </a:r>
            <a:r>
              <a:rPr lang="zh-CN" altLang="en-US" sz="3600" b="1" dirty="0">
                <a:solidFill>
                  <a:srgbClr val="002060"/>
                </a:solidFill>
              </a:rPr>
              <a:t>，</a:t>
            </a:r>
            <a:r>
              <a:rPr lang="en-US" altLang="zh-CN" sz="3600" b="1" dirty="0">
                <a:solidFill>
                  <a:srgbClr val="002060"/>
                </a:solidFill>
              </a:rPr>
              <a:t>C</a:t>
            </a:r>
            <a:r>
              <a:rPr lang="zh-CN" altLang="en-US" sz="3600" b="1" dirty="0">
                <a:solidFill>
                  <a:srgbClr val="002060"/>
                </a:solidFill>
              </a:rPr>
              <a:t>及</a:t>
            </a:r>
            <a:r>
              <a:rPr lang="en-US" altLang="zh-CN" sz="3600" b="1" dirty="0">
                <a:solidFill>
                  <a:srgbClr val="002060"/>
                </a:solidFill>
              </a:rPr>
              <a:t>D</a:t>
            </a:r>
            <a:r>
              <a:rPr lang="zh-CN" altLang="en-US" sz="3600" b="1" dirty="0">
                <a:solidFill>
                  <a:srgbClr val="002060"/>
                </a:solidFill>
              </a:rPr>
              <a:t>的</a:t>
            </a:r>
            <a:r>
              <a:rPr lang="en-US" altLang="zh-CN" sz="3600" b="1" dirty="0">
                <a:solidFill>
                  <a:srgbClr val="002060"/>
                </a:solidFill>
              </a:rPr>
              <a:t>PageRank</a:t>
            </a:r>
            <a:r>
              <a:rPr lang="zh-CN" altLang="en-US" sz="3600" b="1" dirty="0">
                <a:solidFill>
                  <a:srgbClr val="002060"/>
                </a:solidFill>
              </a:rPr>
              <a:t>的总和</a:t>
            </a:r>
            <a:endParaRPr lang="en-US" altLang="zh-CN" sz="3600" b="1" dirty="0">
              <a:solidFill>
                <a:srgbClr val="002060"/>
              </a:solidFill>
            </a:endParaRPr>
          </a:p>
          <a:p>
            <a:pPr marL="118872" indent="0">
              <a:buNone/>
            </a:pPr>
            <a:r>
              <a:rPr lang="en-US" altLang="zh-CN" sz="3600" b="1" dirty="0">
                <a:solidFill>
                  <a:srgbClr val="002060"/>
                </a:solidFill>
              </a:rPr>
              <a:t>PR</a:t>
            </a:r>
            <a:r>
              <a:rPr lang="zh-CN" altLang="en-US" sz="3600" b="1" dirty="0">
                <a:solidFill>
                  <a:srgbClr val="002060"/>
                </a:solidFill>
              </a:rPr>
              <a:t>（</a:t>
            </a:r>
            <a:r>
              <a:rPr lang="en-US" altLang="zh-CN" sz="3600" b="1" dirty="0">
                <a:solidFill>
                  <a:srgbClr val="002060"/>
                </a:solidFill>
              </a:rPr>
              <a:t>A</a:t>
            </a:r>
            <a:r>
              <a:rPr lang="zh-CN" altLang="en-US" sz="3600" b="1" dirty="0">
                <a:solidFill>
                  <a:srgbClr val="002060"/>
                </a:solidFill>
              </a:rPr>
              <a:t>）</a:t>
            </a:r>
            <a:r>
              <a:rPr lang="en-US" altLang="zh-CN" sz="3600" b="1" dirty="0">
                <a:solidFill>
                  <a:srgbClr val="002060"/>
                </a:solidFill>
              </a:rPr>
              <a:t>=PR</a:t>
            </a:r>
            <a:r>
              <a:rPr lang="zh-CN" altLang="en-US" sz="3600" b="1" dirty="0">
                <a:solidFill>
                  <a:srgbClr val="002060"/>
                </a:solidFill>
              </a:rPr>
              <a:t>（</a:t>
            </a:r>
            <a:r>
              <a:rPr lang="en-US" altLang="zh-CN" sz="3600" b="1" dirty="0">
                <a:solidFill>
                  <a:srgbClr val="002060"/>
                </a:solidFill>
              </a:rPr>
              <a:t>B</a:t>
            </a:r>
            <a:r>
              <a:rPr lang="zh-CN" altLang="en-US" sz="3600" b="1" dirty="0">
                <a:solidFill>
                  <a:srgbClr val="002060"/>
                </a:solidFill>
              </a:rPr>
              <a:t>）</a:t>
            </a:r>
            <a:r>
              <a:rPr lang="en-US" altLang="zh-CN" sz="3600" b="1" dirty="0">
                <a:solidFill>
                  <a:srgbClr val="002060"/>
                </a:solidFill>
              </a:rPr>
              <a:t>+PR</a:t>
            </a:r>
            <a:r>
              <a:rPr lang="zh-CN" altLang="en-US" sz="3600" b="1" dirty="0">
                <a:solidFill>
                  <a:srgbClr val="002060"/>
                </a:solidFill>
              </a:rPr>
              <a:t>（</a:t>
            </a:r>
            <a:r>
              <a:rPr lang="en-US" altLang="zh-CN" sz="3600" b="1" dirty="0">
                <a:solidFill>
                  <a:srgbClr val="002060"/>
                </a:solidFill>
              </a:rPr>
              <a:t>C</a:t>
            </a:r>
            <a:r>
              <a:rPr lang="zh-CN" altLang="en-US" sz="3600" b="1" dirty="0">
                <a:solidFill>
                  <a:srgbClr val="002060"/>
                </a:solidFill>
              </a:rPr>
              <a:t>）</a:t>
            </a:r>
            <a:r>
              <a:rPr lang="en-US" altLang="zh-CN" sz="3600" b="1" dirty="0">
                <a:solidFill>
                  <a:srgbClr val="002060"/>
                </a:solidFill>
              </a:rPr>
              <a:t>+PR</a:t>
            </a:r>
            <a:r>
              <a:rPr lang="zh-CN" altLang="en-US" sz="3600" b="1" dirty="0">
                <a:solidFill>
                  <a:srgbClr val="002060"/>
                </a:solidFill>
              </a:rPr>
              <a:t>（</a:t>
            </a:r>
            <a:r>
              <a:rPr lang="en-US" altLang="zh-CN" sz="3600" b="1" dirty="0">
                <a:solidFill>
                  <a:srgbClr val="002060"/>
                </a:solidFill>
              </a:rPr>
              <a:t>D</a:t>
            </a:r>
            <a:r>
              <a:rPr lang="zh-CN" altLang="en-US" sz="3600" b="1" dirty="0">
                <a:solidFill>
                  <a:srgbClr val="002060"/>
                </a:solidFill>
              </a:rPr>
              <a:t>）</a:t>
            </a:r>
            <a:endParaRPr lang="en-US" altLang="zh-CN" sz="3600" b="1" dirty="0">
              <a:solidFill>
                <a:srgbClr val="002060"/>
              </a:solidFill>
            </a:endParaRPr>
          </a:p>
          <a:p>
            <a:pPr marL="118872" indent="0">
              <a:buNone/>
            </a:pPr>
            <a:endParaRPr lang="en-US" altLang="zh-CN" sz="36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20</a:t>
            </a:fld>
            <a:endParaRPr lang="en-US"/>
          </a:p>
        </p:txBody>
      </p:sp>
    </p:spTree>
    <p:extLst>
      <p:ext uri="{BB962C8B-B14F-4D97-AF65-F5344CB8AC3E}">
        <p14:creationId xmlns:p14="http://schemas.microsoft.com/office/powerpoint/2010/main" val="227124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mc:AlternateContent xmlns:mc="http://schemas.openxmlformats.org/markup-compatibility/2006" xmlns:a14="http://schemas.microsoft.com/office/drawing/2010/main">
        <mc:Choice Requires="a14">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r>
                  <a:rPr lang="zh-CN" altLang="en-US" sz="3600" b="1" dirty="0">
                    <a:solidFill>
                      <a:srgbClr val="002060"/>
                    </a:solidFill>
                  </a:rPr>
                  <a:t>关键算法</a:t>
                </a:r>
                <a:endParaRPr lang="en-US" altLang="zh-CN" sz="3600" b="1" dirty="0">
                  <a:solidFill>
                    <a:srgbClr val="002060"/>
                  </a:solidFill>
                </a:endParaRPr>
              </a:p>
              <a:p>
                <a:pPr marL="118872" indent="0">
                  <a:buNone/>
                </a:pPr>
                <a:r>
                  <a:rPr lang="zh-CN" altLang="en-US" dirty="0"/>
                  <a:t>继续假设</a:t>
                </a:r>
                <a:r>
                  <a:rPr lang="en-US" altLang="zh-CN" b="1" dirty="0"/>
                  <a:t>B</a:t>
                </a:r>
                <a:r>
                  <a:rPr lang="zh-CN" altLang="en-US" dirty="0"/>
                  <a:t>也有链接到</a:t>
                </a:r>
                <a:r>
                  <a:rPr lang="en-US" altLang="zh-CN" b="1" dirty="0"/>
                  <a:t>C</a:t>
                </a:r>
                <a:r>
                  <a:rPr lang="zh-CN" altLang="en-US" dirty="0"/>
                  <a:t>，并且</a:t>
                </a:r>
                <a:r>
                  <a:rPr lang="en-US" altLang="zh-CN" b="1" dirty="0"/>
                  <a:t>D</a:t>
                </a:r>
                <a:r>
                  <a:rPr lang="zh-CN" altLang="en-US" dirty="0"/>
                  <a:t>也有链接到包括</a:t>
                </a:r>
                <a:r>
                  <a:rPr lang="en-US" altLang="zh-CN" b="1" dirty="0"/>
                  <a:t>A</a:t>
                </a:r>
                <a:r>
                  <a:rPr lang="zh-CN" altLang="en-US" dirty="0"/>
                  <a:t>的</a:t>
                </a:r>
                <a:r>
                  <a:rPr lang="en-US" altLang="zh-CN" dirty="0"/>
                  <a:t>3</a:t>
                </a:r>
                <a:r>
                  <a:rPr lang="zh-CN" altLang="en-US" dirty="0"/>
                  <a:t>个页面。一个页面不能投票</a:t>
                </a:r>
                <a:r>
                  <a:rPr lang="en-US" altLang="zh-CN" dirty="0"/>
                  <a:t>2</a:t>
                </a:r>
                <a:r>
                  <a:rPr lang="zh-CN" altLang="en-US" dirty="0"/>
                  <a:t>次。所以</a:t>
                </a:r>
                <a:r>
                  <a:rPr lang="en-US" altLang="zh-CN" b="1" dirty="0"/>
                  <a:t>B</a:t>
                </a:r>
                <a:r>
                  <a:rPr lang="zh-CN" altLang="en-US" dirty="0"/>
                  <a:t>给每个页面半票。以同样的逻辑，</a:t>
                </a:r>
                <a:r>
                  <a:rPr lang="en-US" altLang="zh-CN" b="1" dirty="0"/>
                  <a:t>D</a:t>
                </a:r>
                <a:r>
                  <a:rPr lang="zh-CN" altLang="en-US" dirty="0"/>
                  <a:t>投出的票只有三分之一算到了</a:t>
                </a:r>
                <a:r>
                  <a:rPr lang="en-US" altLang="zh-CN" b="1" dirty="0"/>
                  <a:t>A</a:t>
                </a:r>
                <a:r>
                  <a:rPr lang="zh-CN" altLang="en-US" dirty="0"/>
                  <a:t>的</a:t>
                </a:r>
                <a:r>
                  <a:rPr lang="en-US" altLang="zh-CN" dirty="0"/>
                  <a:t>PageRank</a:t>
                </a:r>
                <a:r>
                  <a:rPr lang="zh-CN" altLang="en-US" dirty="0"/>
                  <a:t>上。</a:t>
                </a:r>
                <a:endParaRPr lang="en-US" altLang="zh-CN" dirty="0"/>
              </a:p>
              <a:p>
                <a:pPr marL="118872" indent="0">
                  <a:buNone/>
                </a:pPr>
                <a:r>
                  <a:rPr lang="en-US" altLang="zh-CN" sz="3600" b="1" dirty="0">
                    <a:solidFill>
                      <a:srgbClr val="002060"/>
                    </a:solidFill>
                  </a:rPr>
                  <a:t>        </a:t>
                </a:r>
                <a14:m>
                  <m:oMath xmlns:m="http://schemas.openxmlformats.org/officeDocument/2006/math">
                    <m:r>
                      <a:rPr lang="en-US" altLang="zh-CN" sz="3600" b="1" i="1" smtClean="0">
                        <a:solidFill>
                          <a:srgbClr val="002060"/>
                        </a:solidFill>
                        <a:latin typeface="Cambria Math" panose="02040503050406030204" pitchFamily="18" charset="0"/>
                      </a:rPr>
                      <m:t>𝑷𝑹</m:t>
                    </m:r>
                    <m:d>
                      <m:dPr>
                        <m:ctrlPr>
                          <a:rPr lang="en-US" altLang="zh-CN" sz="3600" b="1" i="1" smtClean="0">
                            <a:solidFill>
                              <a:srgbClr val="002060"/>
                            </a:solidFill>
                            <a:latin typeface="Cambria Math" panose="02040503050406030204" pitchFamily="18" charset="0"/>
                          </a:rPr>
                        </m:ctrlPr>
                      </m:dPr>
                      <m:e>
                        <m:r>
                          <a:rPr lang="en-US" altLang="zh-CN" sz="3600" b="1" i="1" smtClean="0">
                            <a:solidFill>
                              <a:srgbClr val="002060"/>
                            </a:solidFill>
                            <a:latin typeface="Cambria Math" panose="02040503050406030204" pitchFamily="18" charset="0"/>
                          </a:rPr>
                          <m:t>𝑨</m:t>
                        </m:r>
                      </m:e>
                    </m:d>
                    <m:r>
                      <a:rPr lang="en-US" altLang="zh-CN" sz="3600" b="1" i="1" smtClean="0">
                        <a:solidFill>
                          <a:srgbClr val="002060"/>
                        </a:solidFill>
                        <a:latin typeface="Cambria Math" panose="02040503050406030204" pitchFamily="18" charset="0"/>
                      </a:rPr>
                      <m:t>=</m:t>
                    </m:r>
                    <m:f>
                      <m:fPr>
                        <m:ctrlPr>
                          <a:rPr lang="en-US" altLang="zh-CN" sz="3600" b="1" i="1" smtClean="0">
                            <a:solidFill>
                              <a:srgbClr val="002060"/>
                            </a:solidFill>
                            <a:latin typeface="Cambria Math" panose="02040503050406030204" pitchFamily="18" charset="0"/>
                          </a:rPr>
                        </m:ctrlPr>
                      </m:fPr>
                      <m:num>
                        <m:r>
                          <a:rPr lang="en-US" altLang="zh-CN" sz="3600" b="1" i="1" smtClean="0">
                            <a:solidFill>
                              <a:srgbClr val="002060"/>
                            </a:solidFill>
                            <a:latin typeface="Cambria Math" panose="02040503050406030204" pitchFamily="18" charset="0"/>
                          </a:rPr>
                          <m:t>𝑷𝑹</m:t>
                        </m:r>
                        <m:r>
                          <a:rPr lang="en-US" altLang="zh-CN" sz="3600" b="1" i="1" smtClean="0">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𝑩</m:t>
                        </m:r>
                        <m:r>
                          <a:rPr lang="en-US" altLang="zh-CN" sz="3600" b="1" i="1" smtClean="0">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𝟐</m:t>
                        </m:r>
                      </m:den>
                    </m:f>
                  </m:oMath>
                </a14:m>
                <a:r>
                  <a:rPr lang="en-US" altLang="zh-CN" sz="3600" b="1" dirty="0">
                    <a:solidFill>
                      <a:srgbClr val="002060"/>
                    </a:solidFill>
                  </a:rPr>
                  <a:t> + </a:t>
                </a:r>
                <a14:m>
                  <m:oMath xmlns:m="http://schemas.openxmlformats.org/officeDocument/2006/math">
                    <m:f>
                      <m:fPr>
                        <m:ctrlPr>
                          <a:rPr lang="en-US" altLang="zh-CN" sz="3600" b="1" i="1">
                            <a:solidFill>
                              <a:srgbClr val="002060"/>
                            </a:solidFill>
                            <a:latin typeface="Cambria Math" panose="02040503050406030204" pitchFamily="18" charset="0"/>
                          </a:rPr>
                        </m:ctrlPr>
                      </m:fPr>
                      <m:num>
                        <m:r>
                          <a:rPr lang="en-US" altLang="zh-CN" sz="3600" b="1" i="1">
                            <a:solidFill>
                              <a:srgbClr val="002060"/>
                            </a:solidFill>
                            <a:latin typeface="Cambria Math" panose="02040503050406030204" pitchFamily="18" charset="0"/>
                          </a:rPr>
                          <m:t>𝑷𝑹</m:t>
                        </m:r>
                        <m:r>
                          <a:rPr lang="en-US" altLang="zh-CN" sz="3600" b="1" i="1">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𝑪</m:t>
                        </m:r>
                        <m:r>
                          <a:rPr lang="en-US" altLang="zh-CN" sz="3600" b="1" i="1">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𝟏</m:t>
                        </m:r>
                      </m:den>
                    </m:f>
                  </m:oMath>
                </a14:m>
                <a:r>
                  <a:rPr lang="en-US" altLang="zh-CN" sz="3600" b="1" dirty="0">
                    <a:solidFill>
                      <a:srgbClr val="002060"/>
                    </a:solidFill>
                  </a:rPr>
                  <a:t> + </a:t>
                </a:r>
                <a14:m>
                  <m:oMath xmlns:m="http://schemas.openxmlformats.org/officeDocument/2006/math">
                    <m:f>
                      <m:fPr>
                        <m:ctrlPr>
                          <a:rPr lang="en-US" altLang="zh-CN" sz="3600" b="1" i="1">
                            <a:solidFill>
                              <a:srgbClr val="002060"/>
                            </a:solidFill>
                            <a:latin typeface="Cambria Math" panose="02040503050406030204" pitchFamily="18" charset="0"/>
                          </a:rPr>
                        </m:ctrlPr>
                      </m:fPr>
                      <m:num>
                        <m:r>
                          <a:rPr lang="en-US" altLang="zh-CN" sz="3600" b="1" i="1">
                            <a:solidFill>
                              <a:srgbClr val="002060"/>
                            </a:solidFill>
                            <a:latin typeface="Cambria Math" panose="02040503050406030204" pitchFamily="18" charset="0"/>
                          </a:rPr>
                          <m:t>𝑷𝑹</m:t>
                        </m:r>
                        <m:r>
                          <a:rPr lang="en-US" altLang="zh-CN" sz="3600" b="1" i="1">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𝑫</m:t>
                        </m:r>
                        <m:r>
                          <a:rPr lang="en-US" altLang="zh-CN" sz="3600" b="1" i="1">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𝟑</m:t>
                        </m:r>
                      </m:den>
                    </m:f>
                  </m:oMath>
                </a14:m>
                <a:endParaRPr lang="en-US" altLang="zh-CN" sz="3600" b="1" dirty="0">
                  <a:solidFill>
                    <a:srgbClr val="002060"/>
                  </a:solidFill>
                </a:endParaRPr>
              </a:p>
              <a:p>
                <a:pPr marL="118872" indent="0">
                  <a:buNone/>
                </a:pPr>
                <a:r>
                  <a:rPr lang="zh-CN" altLang="en-US" sz="3600" b="1" dirty="0">
                    <a:solidFill>
                      <a:srgbClr val="002060"/>
                    </a:solidFill>
                  </a:rPr>
                  <a:t>通常有：</a:t>
                </a:r>
                <a:endParaRPr lang="en-US" altLang="zh-CN" sz="3600" b="1" dirty="0">
                  <a:solidFill>
                    <a:srgbClr val="002060"/>
                  </a:solidFill>
                </a:endParaRPr>
              </a:p>
              <a:p>
                <a:pPr marL="118872" indent="0">
                  <a:buNone/>
                </a:pPr>
                <a14:m>
                  <m:oMathPara xmlns:m="http://schemas.openxmlformats.org/officeDocument/2006/math">
                    <m:oMathParaPr>
                      <m:jc m:val="centerGroup"/>
                    </m:oMathParaPr>
                    <m:oMath xmlns:m="http://schemas.openxmlformats.org/officeDocument/2006/math">
                      <m:r>
                        <a:rPr lang="en-US" altLang="zh-CN" sz="3000" b="1" i="1" smtClean="0">
                          <a:solidFill>
                            <a:srgbClr val="333399"/>
                          </a:solidFill>
                          <a:latin typeface="Cambria Math" panose="02040503050406030204" pitchFamily="18" charset="0"/>
                        </a:rPr>
                        <m:t>𝑷𝑹</m:t>
                      </m:r>
                      <m:d>
                        <m:dPr>
                          <m:ctrlPr>
                            <a:rPr lang="en-US" altLang="zh-CN" sz="3000" b="1" i="1" smtClean="0">
                              <a:solidFill>
                                <a:srgbClr val="333399"/>
                              </a:solidFill>
                              <a:latin typeface="Cambria Math" panose="02040503050406030204" pitchFamily="18" charset="0"/>
                            </a:rPr>
                          </m:ctrlPr>
                        </m:dPr>
                        <m:e>
                          <m:r>
                            <a:rPr lang="en-US" altLang="zh-CN" sz="3000" b="1" i="1" smtClean="0">
                              <a:solidFill>
                                <a:srgbClr val="333399"/>
                              </a:solidFill>
                              <a:latin typeface="Cambria Math" panose="02040503050406030204" pitchFamily="18" charset="0"/>
                            </a:rPr>
                            <m:t>𝑨</m:t>
                          </m:r>
                        </m:e>
                      </m:d>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𝑩</m:t>
                          </m:r>
                          <m:r>
                            <a:rPr lang="en-US" altLang="zh-CN" sz="3000" b="1" i="1" smtClean="0">
                              <a:solidFill>
                                <a:srgbClr val="333399"/>
                              </a:solidFill>
                              <a:latin typeface="Cambria Math" panose="02040503050406030204" pitchFamily="18" charset="0"/>
                            </a:rPr>
                            <m:t>)</m:t>
                          </m:r>
                        </m:num>
                        <m:den>
                          <m:r>
                            <a:rPr lang="en-US" altLang="zh-CN" sz="3000" b="1" i="1" smtClean="0">
                              <a:solidFill>
                                <a:srgbClr val="333399"/>
                              </a:solidFill>
                              <a:latin typeface="Cambria Math" panose="02040503050406030204" pitchFamily="18" charset="0"/>
                            </a:rPr>
                            <m:t>𝑳</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𝑩</m:t>
                          </m:r>
                          <m:r>
                            <a:rPr lang="en-US" altLang="zh-CN" sz="3000" b="1" i="1" smtClean="0">
                              <a:solidFill>
                                <a:srgbClr val="333399"/>
                              </a:solidFill>
                              <a:latin typeface="Cambria Math" panose="02040503050406030204" pitchFamily="18" charset="0"/>
                            </a:rPr>
                            <m:t>)</m:t>
                          </m:r>
                        </m:den>
                      </m:f>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𝑪</m:t>
                          </m:r>
                          <m:r>
                            <a:rPr lang="en-US" altLang="zh-CN" sz="3000" b="1" i="1" smtClean="0">
                              <a:solidFill>
                                <a:srgbClr val="333399"/>
                              </a:solidFill>
                              <a:latin typeface="Cambria Math" panose="02040503050406030204" pitchFamily="18" charset="0"/>
                            </a:rPr>
                            <m:t>)</m:t>
                          </m:r>
                        </m:num>
                        <m:den>
                          <m:r>
                            <a:rPr lang="en-US" altLang="zh-CN" sz="3000" b="1" i="1" smtClean="0">
                              <a:solidFill>
                                <a:srgbClr val="333399"/>
                              </a:solidFill>
                              <a:latin typeface="Cambria Math" panose="02040503050406030204" pitchFamily="18" charset="0"/>
                            </a:rPr>
                            <m:t>𝑳</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𝑪</m:t>
                          </m:r>
                          <m:r>
                            <a:rPr lang="en-US" altLang="zh-CN" sz="3000" b="1" i="1" smtClean="0">
                              <a:solidFill>
                                <a:srgbClr val="333399"/>
                              </a:solidFill>
                              <a:latin typeface="Cambria Math" panose="02040503050406030204" pitchFamily="18" charset="0"/>
                            </a:rPr>
                            <m:t>)</m:t>
                          </m:r>
                        </m:den>
                      </m:f>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𝑫</m:t>
                          </m:r>
                          <m:r>
                            <a:rPr lang="en-US" altLang="zh-CN" sz="3000" b="1" i="1" smtClean="0">
                              <a:solidFill>
                                <a:srgbClr val="333399"/>
                              </a:solidFill>
                              <a:latin typeface="Cambria Math" panose="02040503050406030204" pitchFamily="18" charset="0"/>
                            </a:rPr>
                            <m:t>)</m:t>
                          </m:r>
                        </m:num>
                        <m:den>
                          <m:r>
                            <m:rPr>
                              <m:sty m:val="p"/>
                            </m:rPr>
                            <a:rPr lang="en-US" altLang="zh-CN" sz="3000" b="1" i="1">
                              <a:solidFill>
                                <a:srgbClr val="333399"/>
                              </a:solidFill>
                              <a:latin typeface="Cambria Math" panose="02040503050406030204" pitchFamily="18" charset="0"/>
                            </a:rPr>
                            <m:t>L</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𝑫</m:t>
                          </m:r>
                          <m:r>
                            <a:rPr lang="en-US" altLang="zh-CN" sz="3000" b="1" i="1" smtClean="0">
                              <a:solidFill>
                                <a:srgbClr val="333399"/>
                              </a:solidFill>
                              <a:latin typeface="Cambria Math" panose="02040503050406030204" pitchFamily="18" charset="0"/>
                            </a:rPr>
                            <m:t>)</m:t>
                          </m:r>
                        </m:den>
                      </m:f>
                    </m:oMath>
                  </m:oMathPara>
                </a14:m>
                <a:endParaRPr lang="en-US" altLang="zh-CN" sz="3000" b="1" dirty="0">
                  <a:solidFill>
                    <a:srgbClr val="002060"/>
                  </a:solidFill>
                </a:endParaRPr>
              </a:p>
              <a:p>
                <a:pPr marL="118872" indent="0">
                  <a:buNone/>
                </a:pPr>
                <a:endParaRPr lang="en-US" altLang="zh-CN" sz="3600" b="1" dirty="0">
                  <a:solidFill>
                    <a:srgbClr val="002060"/>
                  </a:solidFill>
                </a:endParaRPr>
              </a:p>
            </p:txBody>
          </p:sp>
        </mc:Choice>
        <mc:Fallback xmlns="">
          <p:sp>
            <p:nvSpPr>
              <p:cNvPr id="77827" name="Rectangle 1027"/>
              <p:cNvSpPr>
                <a:spLocks noGrp="1" noRot="1" noChangeAspect="1" noMove="1" noResize="1" noEditPoints="1" noAdjustHandles="1" noChangeArrowheads="1" noChangeShapeType="1" noTextEdit="1"/>
              </p:cNvSpPr>
              <p:nvPr>
                <p:ph idx="1"/>
              </p:nvPr>
            </p:nvSpPr>
            <p:spPr>
              <a:xfrm>
                <a:off x="304800" y="1184686"/>
                <a:ext cx="8534400" cy="5749514"/>
              </a:xfrm>
              <a:blipFill>
                <a:blip r:embed="rId5"/>
                <a:stretch>
                  <a:fillRect l="-1214" t="-530" r="-1214"/>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21</a:t>
            </a:fld>
            <a:endParaRPr lang="en-US"/>
          </a:p>
        </p:txBody>
      </p:sp>
      <p:pic>
        <p:nvPicPr>
          <p:cNvPr id="2" name="图片 1">
            <a:extLst>
              <a:ext uri="{FF2B5EF4-FFF2-40B4-BE49-F238E27FC236}">
                <a16:creationId xmlns:a16="http://schemas.microsoft.com/office/drawing/2014/main" id="{F43F1F65-38DD-7BF6-84EB-FD580A17A7D2}"/>
              </a:ext>
            </a:extLst>
          </p:cNvPr>
          <p:cNvPicPr>
            <a:picLocks noChangeAspect="1"/>
          </p:cNvPicPr>
          <p:nvPr/>
        </p:nvPicPr>
        <p:blipFill>
          <a:blip r:embed="rId6"/>
          <a:stretch>
            <a:fillRect/>
          </a:stretch>
        </p:blipFill>
        <p:spPr>
          <a:xfrm>
            <a:off x="2590800" y="1447800"/>
            <a:ext cx="4724400" cy="4368800"/>
          </a:xfrm>
          <a:prstGeom prst="rect">
            <a:avLst/>
          </a:prstGeom>
        </p:spPr>
      </p:pic>
    </p:spTree>
    <p:extLst>
      <p:ext uri="{BB962C8B-B14F-4D97-AF65-F5344CB8AC3E}">
        <p14:creationId xmlns:p14="http://schemas.microsoft.com/office/powerpoint/2010/main" val="3863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mc:AlternateContent xmlns:mc="http://schemas.openxmlformats.org/markup-compatibility/2006" xmlns:a14="http://schemas.microsoft.com/office/drawing/2010/main">
        <mc:Choice Requires="a14">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r>
                  <a:rPr lang="zh-CN" altLang="en-US" sz="3600" b="1" dirty="0">
                    <a:solidFill>
                      <a:srgbClr val="002060"/>
                    </a:solidFill>
                  </a:rPr>
                  <a:t>关键算法</a:t>
                </a:r>
                <a:endParaRPr lang="en-US" altLang="zh-CN" sz="3600" b="1" dirty="0">
                  <a:solidFill>
                    <a:srgbClr val="002060"/>
                  </a:solidFill>
                </a:endParaRPr>
              </a:p>
              <a:p>
                <a:pPr marL="118872" indent="0">
                  <a:buNone/>
                </a:pPr>
                <a:r>
                  <a:rPr lang="zh-CN" altLang="en-US" dirty="0"/>
                  <a:t>继续假设</a:t>
                </a:r>
                <a:r>
                  <a:rPr lang="en-US" altLang="zh-CN" b="1" dirty="0"/>
                  <a:t>B</a:t>
                </a:r>
                <a:r>
                  <a:rPr lang="zh-CN" altLang="en-US" dirty="0"/>
                  <a:t>也有链接到</a:t>
                </a:r>
                <a:r>
                  <a:rPr lang="en-US" altLang="zh-CN" b="1" dirty="0"/>
                  <a:t>C</a:t>
                </a:r>
                <a:r>
                  <a:rPr lang="zh-CN" altLang="en-US" dirty="0"/>
                  <a:t>，并且</a:t>
                </a:r>
                <a:r>
                  <a:rPr lang="en-US" altLang="zh-CN" b="1" dirty="0"/>
                  <a:t>D</a:t>
                </a:r>
                <a:r>
                  <a:rPr lang="zh-CN" altLang="en-US" dirty="0"/>
                  <a:t>也有链接到包括</a:t>
                </a:r>
                <a:r>
                  <a:rPr lang="en-US" altLang="zh-CN" b="1" dirty="0"/>
                  <a:t>A</a:t>
                </a:r>
                <a:r>
                  <a:rPr lang="zh-CN" altLang="en-US" dirty="0"/>
                  <a:t>的</a:t>
                </a:r>
                <a:r>
                  <a:rPr lang="en-US" altLang="zh-CN" dirty="0"/>
                  <a:t>3</a:t>
                </a:r>
                <a:r>
                  <a:rPr lang="zh-CN" altLang="en-US" dirty="0"/>
                  <a:t>个页面。一个页面不能投票</a:t>
                </a:r>
                <a:r>
                  <a:rPr lang="en-US" altLang="zh-CN" dirty="0"/>
                  <a:t>2</a:t>
                </a:r>
                <a:r>
                  <a:rPr lang="zh-CN" altLang="en-US" dirty="0"/>
                  <a:t>次。所以</a:t>
                </a:r>
                <a:r>
                  <a:rPr lang="en-US" altLang="zh-CN" b="1" dirty="0"/>
                  <a:t>B</a:t>
                </a:r>
                <a:r>
                  <a:rPr lang="zh-CN" altLang="en-US" dirty="0"/>
                  <a:t>给每个页面半票。以同样的逻辑，</a:t>
                </a:r>
                <a:r>
                  <a:rPr lang="en-US" altLang="zh-CN" b="1" dirty="0"/>
                  <a:t>D</a:t>
                </a:r>
                <a:r>
                  <a:rPr lang="zh-CN" altLang="en-US" dirty="0"/>
                  <a:t>投出的票只有三分之一算到了</a:t>
                </a:r>
                <a:r>
                  <a:rPr lang="en-US" altLang="zh-CN" b="1" dirty="0"/>
                  <a:t>A</a:t>
                </a:r>
                <a:r>
                  <a:rPr lang="zh-CN" altLang="en-US" dirty="0"/>
                  <a:t>的</a:t>
                </a:r>
                <a:r>
                  <a:rPr lang="en-US" altLang="zh-CN" dirty="0"/>
                  <a:t>PageRank</a:t>
                </a:r>
                <a:r>
                  <a:rPr lang="zh-CN" altLang="en-US" dirty="0"/>
                  <a:t>上。</a:t>
                </a:r>
                <a:endParaRPr lang="en-US" altLang="zh-CN" dirty="0"/>
              </a:p>
              <a:p>
                <a:pPr marL="118872" indent="0">
                  <a:buNone/>
                </a:pPr>
                <a:r>
                  <a:rPr lang="en-US" altLang="zh-CN" sz="3600" b="1" dirty="0">
                    <a:solidFill>
                      <a:srgbClr val="002060"/>
                    </a:solidFill>
                  </a:rPr>
                  <a:t>        </a:t>
                </a:r>
                <a14:m>
                  <m:oMath xmlns:m="http://schemas.openxmlformats.org/officeDocument/2006/math">
                    <m:r>
                      <a:rPr lang="en-US" altLang="zh-CN" sz="3600" b="1" i="1" smtClean="0">
                        <a:solidFill>
                          <a:srgbClr val="002060"/>
                        </a:solidFill>
                        <a:latin typeface="Cambria Math" panose="02040503050406030204" pitchFamily="18" charset="0"/>
                      </a:rPr>
                      <m:t>𝑷𝑹</m:t>
                    </m:r>
                    <m:d>
                      <m:dPr>
                        <m:ctrlPr>
                          <a:rPr lang="en-US" altLang="zh-CN" sz="3600" b="1" i="1" smtClean="0">
                            <a:solidFill>
                              <a:srgbClr val="002060"/>
                            </a:solidFill>
                            <a:latin typeface="Cambria Math" panose="02040503050406030204" pitchFamily="18" charset="0"/>
                          </a:rPr>
                        </m:ctrlPr>
                      </m:dPr>
                      <m:e>
                        <m:r>
                          <a:rPr lang="en-US" altLang="zh-CN" sz="3600" b="1" i="1" smtClean="0">
                            <a:solidFill>
                              <a:srgbClr val="002060"/>
                            </a:solidFill>
                            <a:latin typeface="Cambria Math" panose="02040503050406030204" pitchFamily="18" charset="0"/>
                          </a:rPr>
                          <m:t>𝑨</m:t>
                        </m:r>
                      </m:e>
                    </m:d>
                    <m:r>
                      <a:rPr lang="en-US" altLang="zh-CN" sz="3600" b="1" i="1" smtClean="0">
                        <a:solidFill>
                          <a:srgbClr val="002060"/>
                        </a:solidFill>
                        <a:latin typeface="Cambria Math" panose="02040503050406030204" pitchFamily="18" charset="0"/>
                      </a:rPr>
                      <m:t>=</m:t>
                    </m:r>
                    <m:f>
                      <m:fPr>
                        <m:ctrlPr>
                          <a:rPr lang="en-US" altLang="zh-CN" sz="3600" b="1" i="1" smtClean="0">
                            <a:solidFill>
                              <a:srgbClr val="002060"/>
                            </a:solidFill>
                            <a:latin typeface="Cambria Math" panose="02040503050406030204" pitchFamily="18" charset="0"/>
                          </a:rPr>
                        </m:ctrlPr>
                      </m:fPr>
                      <m:num>
                        <m:r>
                          <a:rPr lang="en-US" altLang="zh-CN" sz="3600" b="1" i="1" smtClean="0">
                            <a:solidFill>
                              <a:srgbClr val="002060"/>
                            </a:solidFill>
                            <a:latin typeface="Cambria Math" panose="02040503050406030204" pitchFamily="18" charset="0"/>
                          </a:rPr>
                          <m:t>𝑷𝑹</m:t>
                        </m:r>
                        <m:r>
                          <a:rPr lang="en-US" altLang="zh-CN" sz="3600" b="1" i="1" smtClean="0">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𝑩</m:t>
                        </m:r>
                        <m:r>
                          <a:rPr lang="en-US" altLang="zh-CN" sz="3600" b="1" i="1" smtClean="0">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𝟐</m:t>
                        </m:r>
                      </m:den>
                    </m:f>
                  </m:oMath>
                </a14:m>
                <a:r>
                  <a:rPr lang="en-US" altLang="zh-CN" sz="3600" b="1" dirty="0">
                    <a:solidFill>
                      <a:srgbClr val="002060"/>
                    </a:solidFill>
                  </a:rPr>
                  <a:t> + </a:t>
                </a:r>
                <a14:m>
                  <m:oMath xmlns:m="http://schemas.openxmlformats.org/officeDocument/2006/math">
                    <m:f>
                      <m:fPr>
                        <m:ctrlPr>
                          <a:rPr lang="en-US" altLang="zh-CN" sz="3600" b="1" i="1">
                            <a:solidFill>
                              <a:srgbClr val="002060"/>
                            </a:solidFill>
                            <a:latin typeface="Cambria Math" panose="02040503050406030204" pitchFamily="18" charset="0"/>
                          </a:rPr>
                        </m:ctrlPr>
                      </m:fPr>
                      <m:num>
                        <m:r>
                          <a:rPr lang="en-US" altLang="zh-CN" sz="3600" b="1" i="1">
                            <a:solidFill>
                              <a:srgbClr val="002060"/>
                            </a:solidFill>
                            <a:latin typeface="Cambria Math" panose="02040503050406030204" pitchFamily="18" charset="0"/>
                          </a:rPr>
                          <m:t>𝑷𝑹</m:t>
                        </m:r>
                        <m:r>
                          <a:rPr lang="en-US" altLang="zh-CN" sz="3600" b="1" i="1">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𝑪</m:t>
                        </m:r>
                        <m:r>
                          <a:rPr lang="en-US" altLang="zh-CN" sz="3600" b="1" i="1">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𝟏</m:t>
                        </m:r>
                      </m:den>
                    </m:f>
                  </m:oMath>
                </a14:m>
                <a:r>
                  <a:rPr lang="en-US" altLang="zh-CN" sz="3600" b="1" dirty="0">
                    <a:solidFill>
                      <a:srgbClr val="002060"/>
                    </a:solidFill>
                  </a:rPr>
                  <a:t> + </a:t>
                </a:r>
                <a14:m>
                  <m:oMath xmlns:m="http://schemas.openxmlformats.org/officeDocument/2006/math">
                    <m:f>
                      <m:fPr>
                        <m:ctrlPr>
                          <a:rPr lang="en-US" altLang="zh-CN" sz="3600" b="1" i="1">
                            <a:solidFill>
                              <a:srgbClr val="002060"/>
                            </a:solidFill>
                            <a:latin typeface="Cambria Math" panose="02040503050406030204" pitchFamily="18" charset="0"/>
                          </a:rPr>
                        </m:ctrlPr>
                      </m:fPr>
                      <m:num>
                        <m:r>
                          <a:rPr lang="en-US" altLang="zh-CN" sz="3600" b="1" i="1">
                            <a:solidFill>
                              <a:srgbClr val="002060"/>
                            </a:solidFill>
                            <a:latin typeface="Cambria Math" panose="02040503050406030204" pitchFamily="18" charset="0"/>
                          </a:rPr>
                          <m:t>𝑷𝑹</m:t>
                        </m:r>
                        <m:r>
                          <a:rPr lang="en-US" altLang="zh-CN" sz="3600" b="1" i="1">
                            <a:solidFill>
                              <a:srgbClr val="002060"/>
                            </a:solidFill>
                            <a:latin typeface="Cambria Math" panose="02040503050406030204" pitchFamily="18" charset="0"/>
                          </a:rPr>
                          <m:t>(</m:t>
                        </m:r>
                        <m:r>
                          <a:rPr lang="en-US" altLang="zh-CN" sz="3600" b="1" i="1" smtClean="0">
                            <a:solidFill>
                              <a:srgbClr val="002060"/>
                            </a:solidFill>
                            <a:latin typeface="Cambria Math" panose="02040503050406030204" pitchFamily="18" charset="0"/>
                          </a:rPr>
                          <m:t>𝑫</m:t>
                        </m:r>
                        <m:r>
                          <a:rPr lang="en-US" altLang="zh-CN" sz="3600" b="1" i="1">
                            <a:solidFill>
                              <a:srgbClr val="002060"/>
                            </a:solidFill>
                            <a:latin typeface="Cambria Math" panose="02040503050406030204" pitchFamily="18" charset="0"/>
                          </a:rPr>
                          <m:t>)</m:t>
                        </m:r>
                      </m:num>
                      <m:den>
                        <m:r>
                          <a:rPr lang="en-US" altLang="zh-CN" sz="3600" b="1" i="1" smtClean="0">
                            <a:solidFill>
                              <a:srgbClr val="002060"/>
                            </a:solidFill>
                            <a:latin typeface="Cambria Math" panose="02040503050406030204" pitchFamily="18" charset="0"/>
                          </a:rPr>
                          <m:t>𝟑</m:t>
                        </m:r>
                      </m:den>
                    </m:f>
                  </m:oMath>
                </a14:m>
                <a:endParaRPr lang="en-US" altLang="zh-CN" sz="3600" b="1" dirty="0">
                  <a:solidFill>
                    <a:srgbClr val="002060"/>
                  </a:solidFill>
                </a:endParaRPr>
              </a:p>
              <a:p>
                <a:pPr marL="118872" indent="0">
                  <a:buNone/>
                </a:pPr>
                <a:r>
                  <a:rPr lang="zh-CN" altLang="en-US" sz="3600" b="1" dirty="0">
                    <a:solidFill>
                      <a:srgbClr val="002060"/>
                    </a:solidFill>
                  </a:rPr>
                  <a:t>通常有：</a:t>
                </a:r>
                <a:endParaRPr lang="en-US" altLang="zh-CN" sz="3600" b="1" dirty="0">
                  <a:solidFill>
                    <a:srgbClr val="002060"/>
                  </a:solidFill>
                </a:endParaRPr>
              </a:p>
              <a:p>
                <a:pPr marL="118872" indent="0">
                  <a:buNone/>
                </a:pPr>
                <a14:m>
                  <m:oMathPara xmlns:m="http://schemas.openxmlformats.org/officeDocument/2006/math">
                    <m:oMathParaPr>
                      <m:jc m:val="centerGroup"/>
                    </m:oMathParaPr>
                    <m:oMath xmlns:m="http://schemas.openxmlformats.org/officeDocument/2006/math">
                      <m:r>
                        <a:rPr lang="en-US" altLang="zh-CN" sz="3000" b="1" i="1" smtClean="0">
                          <a:solidFill>
                            <a:srgbClr val="333399"/>
                          </a:solidFill>
                          <a:latin typeface="Cambria Math" panose="02040503050406030204" pitchFamily="18" charset="0"/>
                        </a:rPr>
                        <m:t>𝑷𝑹</m:t>
                      </m:r>
                      <m:d>
                        <m:dPr>
                          <m:ctrlPr>
                            <a:rPr lang="en-US" altLang="zh-CN" sz="3000" b="1" i="1" smtClean="0">
                              <a:solidFill>
                                <a:srgbClr val="333399"/>
                              </a:solidFill>
                              <a:latin typeface="Cambria Math" panose="02040503050406030204" pitchFamily="18" charset="0"/>
                            </a:rPr>
                          </m:ctrlPr>
                        </m:dPr>
                        <m:e>
                          <m:r>
                            <a:rPr lang="en-US" altLang="zh-CN" sz="3000" b="1" i="1" smtClean="0">
                              <a:solidFill>
                                <a:srgbClr val="333399"/>
                              </a:solidFill>
                              <a:latin typeface="Cambria Math" panose="02040503050406030204" pitchFamily="18" charset="0"/>
                            </a:rPr>
                            <m:t>𝑨</m:t>
                          </m:r>
                        </m:e>
                      </m:d>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𝑩</m:t>
                          </m:r>
                          <m:r>
                            <a:rPr lang="en-US" altLang="zh-CN" sz="3000" b="1" i="1" smtClean="0">
                              <a:solidFill>
                                <a:srgbClr val="333399"/>
                              </a:solidFill>
                              <a:latin typeface="Cambria Math" panose="02040503050406030204" pitchFamily="18" charset="0"/>
                            </a:rPr>
                            <m:t>)</m:t>
                          </m:r>
                        </m:num>
                        <m:den>
                          <m:r>
                            <a:rPr lang="en-US" altLang="zh-CN" sz="3000" b="1" i="1" smtClean="0">
                              <a:solidFill>
                                <a:srgbClr val="333399"/>
                              </a:solidFill>
                              <a:latin typeface="Cambria Math" panose="02040503050406030204" pitchFamily="18" charset="0"/>
                            </a:rPr>
                            <m:t>𝑳</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𝑩</m:t>
                          </m:r>
                          <m:r>
                            <a:rPr lang="en-US" altLang="zh-CN" sz="3000" b="1" i="1" smtClean="0">
                              <a:solidFill>
                                <a:srgbClr val="333399"/>
                              </a:solidFill>
                              <a:latin typeface="Cambria Math" panose="02040503050406030204" pitchFamily="18" charset="0"/>
                            </a:rPr>
                            <m:t>)</m:t>
                          </m:r>
                        </m:den>
                      </m:f>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𝑪</m:t>
                          </m:r>
                          <m:r>
                            <a:rPr lang="en-US" altLang="zh-CN" sz="3000" b="1" i="1" smtClean="0">
                              <a:solidFill>
                                <a:srgbClr val="333399"/>
                              </a:solidFill>
                              <a:latin typeface="Cambria Math" panose="02040503050406030204" pitchFamily="18" charset="0"/>
                            </a:rPr>
                            <m:t>)</m:t>
                          </m:r>
                        </m:num>
                        <m:den>
                          <m:r>
                            <a:rPr lang="en-US" altLang="zh-CN" sz="3000" b="1" i="1" smtClean="0">
                              <a:solidFill>
                                <a:srgbClr val="333399"/>
                              </a:solidFill>
                              <a:latin typeface="Cambria Math" panose="02040503050406030204" pitchFamily="18" charset="0"/>
                            </a:rPr>
                            <m:t>𝑳</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𝑪</m:t>
                          </m:r>
                          <m:r>
                            <a:rPr lang="en-US" altLang="zh-CN" sz="3000" b="1" i="1" smtClean="0">
                              <a:solidFill>
                                <a:srgbClr val="333399"/>
                              </a:solidFill>
                              <a:latin typeface="Cambria Math" panose="02040503050406030204" pitchFamily="18" charset="0"/>
                            </a:rPr>
                            <m:t>)</m:t>
                          </m:r>
                        </m:den>
                      </m:f>
                      <m:r>
                        <a:rPr lang="en-US" altLang="zh-CN" sz="3000" b="1" i="1" smtClean="0">
                          <a:solidFill>
                            <a:srgbClr val="333399"/>
                          </a:solidFill>
                          <a:latin typeface="Cambria Math" panose="02040503050406030204" pitchFamily="18" charset="0"/>
                        </a:rPr>
                        <m:t>+</m:t>
                      </m:r>
                      <m:f>
                        <m:fPr>
                          <m:ctrlPr>
                            <a:rPr lang="en-US" altLang="zh-CN" sz="3000" b="1" i="1" smtClean="0">
                              <a:solidFill>
                                <a:srgbClr val="333399"/>
                              </a:solidFill>
                              <a:latin typeface="Cambria Math" panose="02040503050406030204" pitchFamily="18" charset="0"/>
                            </a:rPr>
                          </m:ctrlPr>
                        </m:fPr>
                        <m:num>
                          <m:r>
                            <a:rPr lang="en-US" altLang="zh-CN" sz="3000" b="1" i="1" smtClean="0">
                              <a:solidFill>
                                <a:srgbClr val="333399"/>
                              </a:solidFill>
                              <a:latin typeface="Cambria Math" panose="02040503050406030204" pitchFamily="18" charset="0"/>
                            </a:rPr>
                            <m:t>𝑷𝑹</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𝑫</m:t>
                          </m:r>
                          <m:r>
                            <a:rPr lang="en-US" altLang="zh-CN" sz="3000" b="1" i="1" smtClean="0">
                              <a:solidFill>
                                <a:srgbClr val="333399"/>
                              </a:solidFill>
                              <a:latin typeface="Cambria Math" panose="02040503050406030204" pitchFamily="18" charset="0"/>
                            </a:rPr>
                            <m:t>)</m:t>
                          </m:r>
                        </m:num>
                        <m:den>
                          <m:r>
                            <m:rPr>
                              <m:sty m:val="p"/>
                            </m:rPr>
                            <a:rPr lang="en-US" altLang="zh-CN" sz="3000" b="1" i="1">
                              <a:solidFill>
                                <a:srgbClr val="333399"/>
                              </a:solidFill>
                              <a:latin typeface="Cambria Math" panose="02040503050406030204" pitchFamily="18" charset="0"/>
                            </a:rPr>
                            <m:t>L</m:t>
                          </m:r>
                          <m:r>
                            <a:rPr lang="en-US" altLang="zh-CN" sz="3000" b="1" i="1" smtClean="0">
                              <a:solidFill>
                                <a:srgbClr val="333399"/>
                              </a:solidFill>
                              <a:latin typeface="Cambria Math" panose="02040503050406030204" pitchFamily="18" charset="0"/>
                            </a:rPr>
                            <m:t>(</m:t>
                          </m:r>
                          <m:r>
                            <a:rPr lang="en-US" altLang="zh-CN" sz="3000" b="1" i="1" smtClean="0">
                              <a:solidFill>
                                <a:srgbClr val="333399"/>
                              </a:solidFill>
                              <a:latin typeface="Cambria Math" panose="02040503050406030204" pitchFamily="18" charset="0"/>
                            </a:rPr>
                            <m:t>𝑫</m:t>
                          </m:r>
                          <m:r>
                            <a:rPr lang="en-US" altLang="zh-CN" sz="3000" b="1" i="1" smtClean="0">
                              <a:solidFill>
                                <a:srgbClr val="333399"/>
                              </a:solidFill>
                              <a:latin typeface="Cambria Math" panose="02040503050406030204" pitchFamily="18" charset="0"/>
                            </a:rPr>
                            <m:t>)</m:t>
                          </m:r>
                        </m:den>
                      </m:f>
                    </m:oMath>
                  </m:oMathPara>
                </a14:m>
                <a:endParaRPr lang="en-US" altLang="zh-CN" sz="3000" b="1" dirty="0">
                  <a:solidFill>
                    <a:srgbClr val="002060"/>
                  </a:solidFill>
                </a:endParaRPr>
              </a:p>
              <a:p>
                <a:pPr marL="118872" indent="0">
                  <a:buNone/>
                </a:pPr>
                <a:endParaRPr lang="en-US" altLang="zh-CN" sz="3600" b="1" dirty="0">
                  <a:solidFill>
                    <a:srgbClr val="002060"/>
                  </a:solidFill>
                </a:endParaRPr>
              </a:p>
            </p:txBody>
          </p:sp>
        </mc:Choice>
        <mc:Fallback xmlns="">
          <p:sp>
            <p:nvSpPr>
              <p:cNvPr id="77827" name="Rectangle 1027"/>
              <p:cNvSpPr>
                <a:spLocks noGrp="1" noRot="1" noChangeAspect="1" noMove="1" noResize="1" noEditPoints="1" noAdjustHandles="1" noChangeArrowheads="1" noChangeShapeType="1" noTextEdit="1"/>
              </p:cNvSpPr>
              <p:nvPr>
                <p:ph idx="1"/>
              </p:nvPr>
            </p:nvSpPr>
            <p:spPr>
              <a:xfrm>
                <a:off x="304800" y="1184686"/>
                <a:ext cx="8534400" cy="5749514"/>
              </a:xfrm>
              <a:blipFill>
                <a:blip r:embed="rId5"/>
                <a:stretch>
                  <a:fillRect l="-1214" t="-530" r="-1214"/>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22</a:t>
            </a:fld>
            <a:endParaRPr lang="en-US"/>
          </a:p>
        </p:txBody>
      </p:sp>
    </p:spTree>
    <p:extLst>
      <p:ext uri="{BB962C8B-B14F-4D97-AF65-F5344CB8AC3E}">
        <p14:creationId xmlns:p14="http://schemas.microsoft.com/office/powerpoint/2010/main" val="807389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PageRank Google</a:t>
            </a:r>
          </a:p>
          <a:p>
            <a:pPr>
              <a:buFont typeface="Wingdings" panose="05000000000000000000" pitchFamily="2" charset="2"/>
              <a:buChar char="p"/>
            </a:pPr>
            <a:r>
              <a:rPr lang="zh-CN" altLang="en-US" sz="3600" b="1" dirty="0">
                <a:solidFill>
                  <a:srgbClr val="002060"/>
                </a:solidFill>
              </a:rPr>
              <a:t>网页的</a:t>
            </a:r>
            <a:r>
              <a:rPr lang="en-US" altLang="zh-CN" sz="3600" b="1" dirty="0">
                <a:solidFill>
                  <a:srgbClr val="002060"/>
                </a:solidFill>
              </a:rPr>
              <a:t>PageRank</a:t>
            </a:r>
            <a:r>
              <a:rPr lang="zh-CN" altLang="en-US" sz="3600" b="1" dirty="0">
                <a:solidFill>
                  <a:srgbClr val="002060"/>
                </a:solidFill>
              </a:rPr>
              <a:t>值，</a:t>
            </a:r>
            <a:r>
              <a:rPr lang="zh-CN" altLang="en-US" sz="3600" b="1" strike="sngStrike" dirty="0">
                <a:solidFill>
                  <a:srgbClr val="002060"/>
                </a:solidFill>
              </a:rPr>
              <a:t>也就是</a:t>
            </a:r>
            <a:r>
              <a:rPr lang="en-US" altLang="zh-CN" sz="3600" b="1" dirty="0">
                <a:solidFill>
                  <a:srgbClr val="002060"/>
                </a:solidFill>
              </a:rPr>
              <a:t>web</a:t>
            </a:r>
            <a:r>
              <a:rPr lang="zh-CN" altLang="en-US" sz="3600" b="1" dirty="0">
                <a:solidFill>
                  <a:srgbClr val="002060"/>
                </a:solidFill>
              </a:rPr>
              <a:t>上一</a:t>
            </a:r>
            <a:endParaRPr lang="en-US" altLang="zh-CN" sz="3600" b="1" dirty="0">
              <a:solidFill>
                <a:srgbClr val="002060"/>
              </a:solidFill>
            </a:endParaRPr>
          </a:p>
          <a:p>
            <a:pPr marL="118872" indent="0">
              <a:buNone/>
            </a:pPr>
            <a:r>
              <a:rPr lang="zh-CN" altLang="en-US" sz="3600" b="1" dirty="0">
                <a:solidFill>
                  <a:srgbClr val="002060"/>
                </a:solidFill>
              </a:rPr>
              <a:t>                                            反映了</a:t>
            </a:r>
            <a:r>
              <a:rPr lang="en-US" altLang="zh-CN" sz="3600" b="1" dirty="0">
                <a:solidFill>
                  <a:srgbClr val="002060"/>
                </a:solidFill>
              </a:rPr>
              <a:t>/</a:t>
            </a:r>
            <a:r>
              <a:rPr lang="zh-CN" altLang="en-US" sz="3600" b="1" dirty="0">
                <a:solidFill>
                  <a:srgbClr val="002060"/>
                </a:solidFill>
              </a:rPr>
              <a:t>正比于</a:t>
            </a:r>
            <a:endParaRPr lang="en-US" altLang="zh-CN" sz="3600" b="1" dirty="0">
              <a:solidFill>
                <a:srgbClr val="002060"/>
              </a:solidFill>
            </a:endParaRPr>
          </a:p>
          <a:p>
            <a:pPr marL="118872" indent="0">
              <a:buNone/>
            </a:pPr>
            <a:r>
              <a:rPr lang="zh-CN" altLang="en-US" sz="3600" b="1" dirty="0">
                <a:solidFill>
                  <a:srgbClr val="002060"/>
                </a:solidFill>
              </a:rPr>
              <a:t>   个随机游走者在任何时刻处于该页的概率；</a:t>
            </a:r>
            <a:endParaRPr lang="en-US" altLang="zh-CN" sz="3600" b="1" dirty="0">
              <a:solidFill>
                <a:srgbClr val="002060"/>
              </a:solidFill>
            </a:endParaRPr>
          </a:p>
          <a:p>
            <a:pPr>
              <a:buFont typeface="Wingdings" panose="05000000000000000000" pitchFamily="2" charset="2"/>
              <a:buChar char="p"/>
            </a:pPr>
            <a:r>
              <a:rPr lang="en-US" altLang="zh-CN" sz="3600" b="1" dirty="0">
                <a:solidFill>
                  <a:srgbClr val="002060"/>
                </a:solidFill>
              </a:rPr>
              <a:t> </a:t>
            </a:r>
            <a:r>
              <a:rPr lang="zh-CN" altLang="en-US" sz="3600" b="1" dirty="0">
                <a:solidFill>
                  <a:srgbClr val="002060"/>
                </a:solidFill>
              </a:rPr>
              <a:t>它的特性是反映网页的重要性。</a:t>
            </a:r>
            <a:endParaRPr lang="en-US" altLang="zh-CN" sz="3000" b="1" dirty="0">
              <a:solidFill>
                <a:srgbClr val="002060"/>
              </a:solidFill>
            </a:endParaRPr>
          </a:p>
          <a:p>
            <a:pPr marL="118872" indent="0">
              <a:buNone/>
            </a:pPr>
            <a:endParaRPr lang="en-US" altLang="zh-CN" sz="36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296795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09599"/>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en-US" altLang="zh-CN" sz="3600" b="1" dirty="0">
                <a:solidFill>
                  <a:srgbClr val="002060"/>
                </a:solidFill>
              </a:rPr>
              <a:t># </a:t>
            </a:r>
            <a:r>
              <a:rPr lang="zh-CN" altLang="en-US" sz="3600" b="1" dirty="0">
                <a:solidFill>
                  <a:srgbClr val="002060"/>
                </a:solidFill>
              </a:rPr>
              <a:t>聚类</a:t>
            </a:r>
            <a:endParaRPr lang="en-US" altLang="zh-CN" sz="3600" b="1" dirty="0">
              <a:solidFill>
                <a:srgbClr val="002060"/>
              </a:solidFill>
            </a:endParaRPr>
          </a:p>
          <a:p>
            <a:pPr marL="118872" indent="0">
              <a:buNone/>
            </a:pPr>
            <a:r>
              <a:rPr lang="zh-CN" altLang="en-US" dirty="0"/>
              <a:t>将物理或抽象对象的集合分成由类似的对象组成的多个类的过程被称为</a:t>
            </a:r>
            <a:r>
              <a:rPr lang="zh-CN" altLang="en-US" dirty="0">
                <a:solidFill>
                  <a:schemeClr val="accent6">
                    <a:lumMod val="75000"/>
                  </a:schemeClr>
                </a:solidFill>
              </a:rPr>
              <a:t>聚类</a:t>
            </a:r>
            <a:r>
              <a:rPr lang="zh-CN" altLang="en-US" dirty="0"/>
              <a:t>。</a:t>
            </a:r>
            <a:endParaRPr lang="en-US" altLang="zh-CN" sz="3600" b="1" dirty="0">
              <a:solidFill>
                <a:srgbClr val="002060"/>
              </a:solidFill>
            </a:endParaRPr>
          </a:p>
          <a:p>
            <a:pPr marL="118872" indent="0">
              <a:buNone/>
            </a:pPr>
            <a:r>
              <a:rPr lang="zh-CN" altLang="en-US" dirty="0">
                <a:hlinkClick r:id="rId3"/>
              </a:rPr>
              <a:t>聚类分析</a:t>
            </a:r>
            <a:r>
              <a:rPr lang="zh-CN" altLang="en-US" dirty="0"/>
              <a:t>又称群分析，它是研究（样品或指标）分类问题的一种统计分析方法。</a:t>
            </a:r>
            <a:r>
              <a:rPr lang="zh-CN" altLang="en-US" dirty="0">
                <a:hlinkClick r:id="rId3"/>
              </a:rPr>
              <a:t>聚类分析</a:t>
            </a:r>
            <a:r>
              <a:rPr lang="zh-CN" altLang="en-US" dirty="0"/>
              <a:t>起源于分类学，但是聚类不等于分类。聚类与分类的不同在于，聚类所要求划分的类是未知的。</a:t>
            </a:r>
            <a:endParaRPr lang="en-US" altLang="zh-CN" sz="36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24</a:t>
            </a:fld>
            <a:endParaRPr lang="en-US"/>
          </a:p>
        </p:txBody>
      </p:sp>
      <p:pic>
        <p:nvPicPr>
          <p:cNvPr id="8" name="Picture 2" descr="âcluster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289" y="5334000"/>
            <a:ext cx="3895648" cy="118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85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09599"/>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534400" cy="5749514"/>
          </a:xfrm>
        </p:spPr>
        <p:txBody>
          <a:bodyPr>
            <a:normAutofit/>
          </a:bodyPr>
          <a:lstStyle/>
          <a:p>
            <a:r>
              <a:rPr lang="en-US" altLang="zh-CN" b="1" dirty="0"/>
              <a:t>1.1.4  </a:t>
            </a:r>
            <a:r>
              <a:rPr lang="zh-CN" altLang="en-US" b="1" dirty="0"/>
              <a:t>数据汇总 </a:t>
            </a:r>
            <a:r>
              <a:rPr lang="en-US" altLang="zh-CN" b="1" dirty="0">
                <a:solidFill>
                  <a:srgbClr val="C00000"/>
                </a:solidFill>
              </a:rPr>
              <a:t>Summarization</a:t>
            </a:r>
            <a:endParaRPr lang="zh-CN" altLang="en-US" b="1" dirty="0">
              <a:solidFill>
                <a:srgbClr val="C00000"/>
              </a:solidFill>
            </a:endParaRPr>
          </a:p>
          <a:p>
            <a:pPr marL="118872" indent="0">
              <a:buNone/>
            </a:pPr>
            <a:r>
              <a:rPr lang="zh-CN" altLang="en-US" sz="3600" b="1" dirty="0">
                <a:solidFill>
                  <a:srgbClr val="002060"/>
                </a:solidFill>
              </a:rPr>
              <a:t>例</a:t>
            </a:r>
            <a:r>
              <a:rPr lang="en-US" altLang="zh-CN" sz="3600" b="1" dirty="0">
                <a:solidFill>
                  <a:srgbClr val="002060"/>
                </a:solidFill>
              </a:rPr>
              <a:t>1.2 </a:t>
            </a:r>
            <a:r>
              <a:rPr lang="zh-CN" altLang="en-US" sz="3600" b="1" dirty="0">
                <a:solidFill>
                  <a:srgbClr val="002060"/>
                </a:solidFill>
              </a:rPr>
              <a:t>伦敦霍乱</a:t>
            </a:r>
            <a:endParaRPr lang="en-US" altLang="zh-CN" sz="36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25</a:t>
            </a:fld>
            <a:endParaRPr lang="en-US"/>
          </a:p>
        </p:txBody>
      </p:sp>
      <p:pic>
        <p:nvPicPr>
          <p:cNvPr id="3" name="图片 2"/>
          <p:cNvPicPr>
            <a:picLocks noChangeAspect="1"/>
          </p:cNvPicPr>
          <p:nvPr/>
        </p:nvPicPr>
        <p:blipFill>
          <a:blip r:embed="rId3"/>
          <a:stretch>
            <a:fillRect/>
          </a:stretch>
        </p:blipFill>
        <p:spPr>
          <a:xfrm>
            <a:off x="6412674" y="1752601"/>
            <a:ext cx="2488348" cy="1981199"/>
          </a:xfrm>
          <a:prstGeom prst="rect">
            <a:avLst/>
          </a:prstGeom>
        </p:spPr>
      </p:pic>
      <p:pic>
        <p:nvPicPr>
          <p:cNvPr id="4" name="图片 3"/>
          <p:cNvPicPr>
            <a:picLocks noChangeAspect="1"/>
          </p:cNvPicPr>
          <p:nvPr/>
        </p:nvPicPr>
        <p:blipFill>
          <a:blip r:embed="rId4"/>
          <a:stretch>
            <a:fillRect/>
          </a:stretch>
        </p:blipFill>
        <p:spPr>
          <a:xfrm>
            <a:off x="6742369" y="3945410"/>
            <a:ext cx="1828959" cy="2438611"/>
          </a:xfrm>
          <a:prstGeom prst="rect">
            <a:avLst/>
          </a:prstGeom>
        </p:spPr>
      </p:pic>
      <p:pic>
        <p:nvPicPr>
          <p:cNvPr id="5" name="图片 4"/>
          <p:cNvPicPr>
            <a:picLocks noChangeAspect="1"/>
          </p:cNvPicPr>
          <p:nvPr/>
        </p:nvPicPr>
        <p:blipFill>
          <a:blip r:embed="rId5"/>
          <a:stretch>
            <a:fillRect/>
          </a:stretch>
        </p:blipFill>
        <p:spPr>
          <a:xfrm>
            <a:off x="195655" y="2434032"/>
            <a:ext cx="6155197" cy="4142177"/>
          </a:xfrm>
          <a:prstGeom prst="rect">
            <a:avLst/>
          </a:prstGeom>
        </p:spPr>
      </p:pic>
      <p:sp>
        <p:nvSpPr>
          <p:cNvPr id="2" name="矩形 1">
            <a:extLst>
              <a:ext uri="{FF2B5EF4-FFF2-40B4-BE49-F238E27FC236}">
                <a16:creationId xmlns:a16="http://schemas.microsoft.com/office/drawing/2014/main" id="{45E0462F-7300-25BA-F3D6-8E7A62A8E2D8}"/>
              </a:ext>
            </a:extLst>
          </p:cNvPr>
          <p:cNvSpPr/>
          <p:nvPr/>
        </p:nvSpPr>
        <p:spPr>
          <a:xfrm>
            <a:off x="2133600" y="3810000"/>
            <a:ext cx="1524000" cy="12192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4F2CE030-BE0A-9020-6E3E-B869E5356595}"/>
              </a:ext>
            </a:extLst>
          </p:cNvPr>
          <p:cNvSpPr txBox="1"/>
          <p:nvPr/>
        </p:nvSpPr>
        <p:spPr>
          <a:xfrm>
            <a:off x="2019300" y="5029718"/>
            <a:ext cx="1752600" cy="369332"/>
          </a:xfrm>
          <a:prstGeom prst="rect">
            <a:avLst/>
          </a:prstGeom>
          <a:noFill/>
        </p:spPr>
        <p:txBody>
          <a:bodyPr wrap="square" rtlCol="0">
            <a:spAutoFit/>
          </a:bodyPr>
          <a:lstStyle/>
          <a:p>
            <a:pPr algn="ctr"/>
            <a:r>
              <a:rPr kumimoji="1" lang="zh-CN" altLang="en-US" b="1" dirty="0">
                <a:solidFill>
                  <a:srgbClr val="FF0000"/>
                </a:solidFill>
                <a:latin typeface="Arial" pitchFamily="34" charset="0"/>
                <a:cs typeface="Arial" pitchFamily="34" charset="0"/>
              </a:rPr>
              <a:t>严重感染区</a:t>
            </a:r>
          </a:p>
        </p:txBody>
      </p:sp>
      <p:sp>
        <p:nvSpPr>
          <p:cNvPr id="9" name="矩形 8">
            <a:extLst>
              <a:ext uri="{FF2B5EF4-FFF2-40B4-BE49-F238E27FC236}">
                <a16:creationId xmlns:a16="http://schemas.microsoft.com/office/drawing/2014/main" id="{D55CD6C7-0DE5-A865-6D00-CE27208826CE}"/>
              </a:ext>
            </a:extLst>
          </p:cNvPr>
          <p:cNvSpPr/>
          <p:nvPr/>
        </p:nvSpPr>
        <p:spPr>
          <a:xfrm>
            <a:off x="4539631" y="5181600"/>
            <a:ext cx="1327769" cy="990600"/>
          </a:xfrm>
          <a:prstGeom prst="rect">
            <a:avLst/>
          </a:prstGeom>
          <a:noFill/>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BF113CB-1CD7-9985-AA09-03110F88CC1D}"/>
              </a:ext>
            </a:extLst>
          </p:cNvPr>
          <p:cNvSpPr txBox="1"/>
          <p:nvPr/>
        </p:nvSpPr>
        <p:spPr>
          <a:xfrm>
            <a:off x="4327215" y="4812268"/>
            <a:ext cx="1752600" cy="369332"/>
          </a:xfrm>
          <a:prstGeom prst="rect">
            <a:avLst/>
          </a:prstGeom>
          <a:noFill/>
        </p:spPr>
        <p:txBody>
          <a:bodyPr wrap="square" rtlCol="0">
            <a:spAutoFit/>
          </a:bodyPr>
          <a:lstStyle/>
          <a:p>
            <a:pPr algn="ctr"/>
            <a:r>
              <a:rPr kumimoji="1" lang="zh-CN" altLang="en-US" b="1" dirty="0">
                <a:solidFill>
                  <a:schemeClr val="accent1">
                    <a:lumMod val="60000"/>
                    <a:lumOff val="40000"/>
                  </a:schemeClr>
                </a:solidFill>
                <a:latin typeface="Arial" pitchFamily="34" charset="0"/>
                <a:cs typeface="Arial" pitchFamily="34" charset="0"/>
              </a:rPr>
              <a:t>轻度感染区</a:t>
            </a:r>
          </a:p>
        </p:txBody>
      </p:sp>
      <p:sp>
        <p:nvSpPr>
          <p:cNvPr id="11" name="矩形 10">
            <a:extLst>
              <a:ext uri="{FF2B5EF4-FFF2-40B4-BE49-F238E27FC236}">
                <a16:creationId xmlns:a16="http://schemas.microsoft.com/office/drawing/2014/main" id="{5F1C1383-8F7A-E874-8FD6-87159D33EAF2}"/>
              </a:ext>
            </a:extLst>
          </p:cNvPr>
          <p:cNvSpPr/>
          <p:nvPr/>
        </p:nvSpPr>
        <p:spPr>
          <a:xfrm>
            <a:off x="323849" y="5318418"/>
            <a:ext cx="1311585" cy="1192604"/>
          </a:xfrm>
          <a:prstGeom prst="rect">
            <a:avLst/>
          </a:prstGeom>
          <a:noFill/>
          <a:ln w="381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40E046C-504A-0E39-82D5-F866F310D0E6}"/>
              </a:ext>
            </a:extLst>
          </p:cNvPr>
          <p:cNvSpPr txBox="1"/>
          <p:nvPr/>
        </p:nvSpPr>
        <p:spPr>
          <a:xfrm>
            <a:off x="103341" y="4954318"/>
            <a:ext cx="1752600" cy="369332"/>
          </a:xfrm>
          <a:prstGeom prst="rect">
            <a:avLst/>
          </a:prstGeom>
          <a:noFill/>
        </p:spPr>
        <p:txBody>
          <a:bodyPr wrap="square" rtlCol="0">
            <a:spAutoFit/>
          </a:bodyPr>
          <a:lstStyle/>
          <a:p>
            <a:pPr algn="ctr"/>
            <a:r>
              <a:rPr kumimoji="1" lang="zh-CN" altLang="en-US" b="1" dirty="0">
                <a:solidFill>
                  <a:schemeClr val="accent4">
                    <a:lumMod val="75000"/>
                  </a:schemeClr>
                </a:solidFill>
                <a:latin typeface="Arial" pitchFamily="34" charset="0"/>
                <a:cs typeface="Arial" pitchFamily="34" charset="0"/>
              </a:rPr>
              <a:t>无感染区</a:t>
            </a:r>
          </a:p>
        </p:txBody>
      </p:sp>
    </p:spTree>
    <p:extLst>
      <p:ext uri="{BB962C8B-B14F-4D97-AF65-F5344CB8AC3E}">
        <p14:creationId xmlns:p14="http://schemas.microsoft.com/office/powerpoint/2010/main" val="25590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animBg="1"/>
      <p:bldP spid="10" grpId="0"/>
      <p:bldP spid="11"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458200" cy="5749514"/>
          </a:xfrm>
        </p:spPr>
        <p:txBody>
          <a:bodyPr>
            <a:normAutofit/>
          </a:bodyPr>
          <a:lstStyle/>
          <a:p>
            <a:r>
              <a:rPr lang="en-US" altLang="zh-CN" b="1" dirty="0"/>
              <a:t>1.1.5  </a:t>
            </a:r>
            <a:r>
              <a:rPr lang="zh-CN" altLang="en-US" b="1" dirty="0"/>
              <a:t>特征抽取 </a:t>
            </a:r>
            <a:r>
              <a:rPr lang="en-US" altLang="zh-CN" b="1" dirty="0">
                <a:solidFill>
                  <a:srgbClr val="C00000"/>
                </a:solidFill>
              </a:rPr>
              <a:t>Feature Extraction</a:t>
            </a:r>
            <a:endParaRPr lang="zh-CN" altLang="en-US" b="1" dirty="0">
              <a:solidFill>
                <a:srgbClr val="C00000"/>
              </a:solidFill>
            </a:endParaRPr>
          </a:p>
          <a:p>
            <a:pPr marL="118872" indent="0">
              <a:buNone/>
            </a:pPr>
            <a:r>
              <a:rPr lang="en-US" altLang="zh-CN" sz="3600" b="1" dirty="0">
                <a:solidFill>
                  <a:srgbClr val="002060"/>
                </a:solidFill>
              </a:rPr>
              <a:t>#</a:t>
            </a:r>
            <a:r>
              <a:rPr lang="zh-CN" altLang="en-US" sz="3600" b="1" dirty="0">
                <a:solidFill>
                  <a:srgbClr val="002060"/>
                </a:solidFill>
              </a:rPr>
              <a:t>对于大数据的</a:t>
            </a:r>
            <a:r>
              <a:rPr lang="en-US" altLang="zh-CN" sz="3600" b="1" dirty="0">
                <a:solidFill>
                  <a:srgbClr val="002060"/>
                </a:solidFill>
              </a:rPr>
              <a:t>web</a:t>
            </a:r>
            <a:r>
              <a:rPr lang="zh-CN" altLang="en-US" sz="3600" b="1" dirty="0">
                <a:solidFill>
                  <a:srgbClr val="002060"/>
                </a:solidFill>
              </a:rPr>
              <a:t>，有两种重要特征</a:t>
            </a:r>
            <a:endParaRPr lang="en-US" altLang="zh-CN" sz="3600" b="1" dirty="0">
              <a:solidFill>
                <a:srgbClr val="002060"/>
              </a:solidFill>
            </a:endParaRPr>
          </a:p>
          <a:p>
            <a:pPr lvl="1"/>
            <a:r>
              <a:rPr lang="en-US" altLang="zh-CN" sz="3000" b="1" dirty="0">
                <a:solidFill>
                  <a:srgbClr val="FF0066"/>
                </a:solidFill>
              </a:rPr>
              <a:t>#1 </a:t>
            </a:r>
            <a:r>
              <a:rPr lang="zh-CN" altLang="en-US" sz="3000" b="1" dirty="0">
                <a:solidFill>
                  <a:srgbClr val="FF0066"/>
                </a:solidFill>
              </a:rPr>
              <a:t>频繁项集（</a:t>
            </a:r>
            <a:r>
              <a:rPr lang="en-US" altLang="zh-CN" sz="3200" b="1" dirty="0">
                <a:solidFill>
                  <a:srgbClr val="0000FF"/>
                </a:solidFill>
              </a:rPr>
              <a:t>Frequent </a:t>
            </a:r>
            <a:r>
              <a:rPr lang="en-US" altLang="zh-CN" sz="3200" b="1" dirty="0" err="1">
                <a:solidFill>
                  <a:srgbClr val="0000FF"/>
                </a:solidFill>
              </a:rPr>
              <a:t>itemset</a:t>
            </a:r>
            <a:r>
              <a:rPr lang="zh-CN" altLang="en-US" sz="3000" b="1" dirty="0">
                <a:solidFill>
                  <a:srgbClr val="FF0066"/>
                </a:solidFill>
              </a:rPr>
              <a:t>）</a:t>
            </a:r>
            <a:endParaRPr lang="en-US" altLang="zh-CN" sz="3000" b="1" dirty="0">
              <a:solidFill>
                <a:srgbClr val="FF0066"/>
              </a:solidFill>
            </a:endParaRPr>
          </a:p>
          <a:p>
            <a:pPr lvl="1"/>
            <a:r>
              <a:rPr lang="zh-CN" altLang="en-US" dirty="0"/>
              <a:t>项集：最基本的模式是项集，它是指若干个项的</a:t>
            </a:r>
            <a:r>
              <a:rPr lang="zh-CN" altLang="en-US" dirty="0">
                <a:hlinkClick r:id="rId3"/>
              </a:rPr>
              <a:t>集合</a:t>
            </a:r>
            <a:r>
              <a:rPr lang="zh-CN" altLang="en-US" dirty="0"/>
              <a:t>。</a:t>
            </a:r>
            <a:endParaRPr lang="en-US" altLang="zh-CN" dirty="0"/>
          </a:p>
          <a:p>
            <a:pPr lvl="1"/>
            <a:r>
              <a:rPr lang="zh-CN" altLang="en-US" dirty="0"/>
              <a:t>频繁模式是指数据集中频繁出现的项集、序列或子结构。</a:t>
            </a:r>
            <a:endParaRPr lang="en-US" altLang="zh-CN" dirty="0"/>
          </a:p>
          <a:p>
            <a:pPr lvl="1"/>
            <a:r>
              <a:rPr lang="zh-CN" altLang="en-US" dirty="0"/>
              <a:t>频繁项集是指支持度大于等于最小支持度</a:t>
            </a:r>
            <a:r>
              <a:rPr lang="en-US" altLang="zh-CN" dirty="0"/>
              <a:t>(</a:t>
            </a:r>
            <a:r>
              <a:rPr lang="en-US" altLang="zh-CN" dirty="0" err="1"/>
              <a:t>min_sup</a:t>
            </a:r>
            <a:r>
              <a:rPr lang="en-US" altLang="zh-CN" dirty="0"/>
              <a:t>)</a:t>
            </a:r>
            <a:r>
              <a:rPr lang="zh-CN" altLang="en-US" dirty="0"/>
              <a:t>的集合。其中支持度是指某个集合在所有事务中出现的频率。频繁项集的经典应用是购物篮模型。</a:t>
            </a:r>
            <a:endParaRPr lang="en-US" altLang="zh-CN" dirty="0"/>
          </a:p>
          <a:p>
            <a:pPr lvl="1"/>
            <a:endParaRPr lang="en-US" altLang="zh-CN" sz="3000" b="1"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996406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1.1 </a:t>
            </a:r>
            <a:r>
              <a:rPr lang="zh-CN" altLang="en-US" dirty="0"/>
              <a:t>数据挖掘基本概念</a:t>
            </a:r>
            <a:endParaRPr lang="en-US" dirty="0"/>
          </a:p>
        </p:txBody>
      </p:sp>
      <p:sp>
        <p:nvSpPr>
          <p:cNvPr id="77827" name="Rectangle 1027"/>
          <p:cNvSpPr>
            <a:spLocks noGrp="1" noChangeArrowheads="1"/>
          </p:cNvSpPr>
          <p:nvPr>
            <p:ph idx="1"/>
          </p:nvPr>
        </p:nvSpPr>
        <p:spPr>
          <a:xfrm>
            <a:off x="304800" y="1184686"/>
            <a:ext cx="8686800" cy="5749514"/>
          </a:xfrm>
        </p:spPr>
        <p:txBody>
          <a:bodyPr>
            <a:normAutofit/>
          </a:bodyPr>
          <a:lstStyle/>
          <a:p>
            <a:r>
              <a:rPr lang="en-US" altLang="zh-CN" b="1" dirty="0"/>
              <a:t>1.1.5  </a:t>
            </a:r>
            <a:r>
              <a:rPr lang="zh-CN" altLang="en-US" b="1" dirty="0"/>
              <a:t>特征抽取 </a:t>
            </a:r>
            <a:r>
              <a:rPr lang="en-US" altLang="zh-CN" b="1" dirty="0">
                <a:solidFill>
                  <a:srgbClr val="C00000"/>
                </a:solidFill>
              </a:rPr>
              <a:t>Feature Extraction</a:t>
            </a:r>
            <a:endParaRPr lang="zh-CN" altLang="en-US" b="1" dirty="0">
              <a:solidFill>
                <a:srgbClr val="C00000"/>
              </a:solidFill>
            </a:endParaRPr>
          </a:p>
          <a:p>
            <a:pPr marL="118872" indent="0">
              <a:buNone/>
            </a:pPr>
            <a:r>
              <a:rPr lang="en-US" altLang="zh-CN" sz="3600" b="1" dirty="0">
                <a:solidFill>
                  <a:srgbClr val="002060"/>
                </a:solidFill>
              </a:rPr>
              <a:t>#</a:t>
            </a:r>
            <a:r>
              <a:rPr lang="zh-CN" altLang="en-US" sz="3600" b="1" dirty="0">
                <a:solidFill>
                  <a:srgbClr val="002060"/>
                </a:solidFill>
              </a:rPr>
              <a:t>对于大数据的</a:t>
            </a:r>
            <a:r>
              <a:rPr lang="en-US" altLang="zh-CN" sz="3600" b="1" dirty="0">
                <a:solidFill>
                  <a:srgbClr val="002060"/>
                </a:solidFill>
              </a:rPr>
              <a:t>web</a:t>
            </a:r>
            <a:r>
              <a:rPr lang="zh-CN" altLang="en-US" sz="3600" b="1" dirty="0">
                <a:solidFill>
                  <a:srgbClr val="002060"/>
                </a:solidFill>
              </a:rPr>
              <a:t>，有两种重要特征</a:t>
            </a:r>
            <a:endParaRPr lang="en-US" altLang="zh-CN" sz="3600" b="1" dirty="0">
              <a:solidFill>
                <a:srgbClr val="002060"/>
              </a:solidFill>
            </a:endParaRPr>
          </a:p>
          <a:p>
            <a:pPr lvl="1"/>
            <a:r>
              <a:rPr lang="en-US" altLang="zh-CN" sz="3000" b="1" dirty="0">
                <a:solidFill>
                  <a:srgbClr val="FF0066"/>
                </a:solidFill>
              </a:rPr>
              <a:t>#2 </a:t>
            </a:r>
            <a:r>
              <a:rPr lang="zh-CN" altLang="en-US" sz="3000" b="1" dirty="0">
                <a:solidFill>
                  <a:srgbClr val="FF0066"/>
                </a:solidFill>
              </a:rPr>
              <a:t>相似项（</a:t>
            </a:r>
            <a:r>
              <a:rPr lang="en-US" altLang="zh-CN" sz="3200" b="1" dirty="0">
                <a:solidFill>
                  <a:srgbClr val="0000FF"/>
                </a:solidFill>
              </a:rPr>
              <a:t> Similar item </a:t>
            </a:r>
            <a:r>
              <a:rPr lang="zh-CN" altLang="en-US" sz="3000" b="1" dirty="0">
                <a:solidFill>
                  <a:srgbClr val="FF0066"/>
                </a:solidFill>
              </a:rPr>
              <a:t>）</a:t>
            </a:r>
            <a:endParaRPr lang="en-US" altLang="zh-CN" sz="3000" b="1" dirty="0">
              <a:solidFill>
                <a:srgbClr val="FF0066"/>
              </a:solidFill>
            </a:endParaRPr>
          </a:p>
          <a:p>
            <a:pPr lvl="1"/>
            <a:r>
              <a:rPr lang="zh-CN" altLang="en-US" b="1" dirty="0"/>
              <a:t>协同过滤</a:t>
            </a:r>
            <a:r>
              <a:rPr lang="en-US" altLang="zh-CN" dirty="0">
                <a:solidFill>
                  <a:srgbClr val="008000"/>
                </a:solidFill>
              </a:rPr>
              <a:t>Collaborative filtering</a:t>
            </a:r>
            <a:r>
              <a:rPr lang="zh-CN" altLang="en-US" dirty="0"/>
              <a:t>。</a:t>
            </a:r>
            <a:endParaRPr lang="en-US" altLang="zh-CN" dirty="0"/>
          </a:p>
          <a:p>
            <a:pPr lvl="1"/>
            <a:r>
              <a:rPr lang="zh-CN" altLang="en-US" dirty="0"/>
              <a:t>举例</a:t>
            </a:r>
            <a:endParaRPr lang="en-US" altLang="zh-CN" dirty="0"/>
          </a:p>
          <a:p>
            <a:pPr lvl="1"/>
            <a:r>
              <a:rPr lang="zh-CN" altLang="en-US" dirty="0"/>
              <a:t>基于用户的协同过滤算法是通过用户的历史行为数据发现用户对商品或内容的喜欢</a:t>
            </a:r>
            <a:r>
              <a:rPr lang="en-US" altLang="zh-CN" dirty="0"/>
              <a:t>(</a:t>
            </a:r>
            <a:r>
              <a:rPr lang="zh-CN" altLang="en-US" dirty="0"/>
              <a:t>如商品购买，收藏，内容评论或分享</a:t>
            </a:r>
            <a:r>
              <a:rPr lang="en-US" altLang="zh-CN" dirty="0"/>
              <a:t>)</a:t>
            </a:r>
            <a:r>
              <a:rPr lang="zh-CN" altLang="en-US" dirty="0"/>
              <a:t>，并对这些喜好进行度量和打分。 </a:t>
            </a:r>
            <a:endParaRPr lang="en-US" altLang="zh-CN"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27</a:t>
            </a:fld>
            <a:endParaRPr lang="en-US"/>
          </a:p>
        </p:txBody>
      </p:sp>
    </p:spTree>
    <p:extLst>
      <p:ext uri="{BB962C8B-B14F-4D97-AF65-F5344CB8AC3E}">
        <p14:creationId xmlns:p14="http://schemas.microsoft.com/office/powerpoint/2010/main" val="197170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1027"/>
          <p:cNvSpPr>
            <a:spLocks noGrp="1" noChangeArrowheads="1"/>
          </p:cNvSpPr>
          <p:nvPr>
            <p:ph idx="1"/>
          </p:nvPr>
        </p:nvSpPr>
        <p:spPr>
          <a:xfrm>
            <a:off x="304800" y="1184686"/>
            <a:ext cx="8458200" cy="5749514"/>
          </a:xfrm>
        </p:spPr>
        <p:txBody>
          <a:bodyPr>
            <a:normAutofit/>
          </a:bodyPr>
          <a:lstStyle/>
          <a:p>
            <a:r>
              <a:rPr lang="en-US" altLang="zh-CN" b="1" dirty="0"/>
              <a:t>#</a:t>
            </a:r>
            <a:r>
              <a:rPr lang="zh-CN" altLang="en-US" b="1" dirty="0"/>
              <a:t>大家需要记住的</a:t>
            </a:r>
            <a:endParaRPr lang="en-US" altLang="zh-CN" b="1" dirty="0"/>
          </a:p>
          <a:p>
            <a:pPr>
              <a:buFont typeface="Wingdings" panose="05000000000000000000" pitchFamily="2" charset="2"/>
              <a:buChar char="u"/>
            </a:pPr>
            <a:r>
              <a:rPr lang="zh-CN" altLang="en-US" dirty="0"/>
              <a:t>没有免费午餐定理</a:t>
            </a:r>
            <a:r>
              <a:rPr lang="en-US" altLang="zh-CN" dirty="0"/>
              <a:t>(No Free Lunch</a:t>
            </a:r>
            <a:r>
              <a:rPr lang="zh-CN" altLang="en-US" dirty="0"/>
              <a:t>，简称</a:t>
            </a:r>
            <a:r>
              <a:rPr lang="en-US" altLang="zh-CN" dirty="0"/>
              <a:t>NFL)</a:t>
            </a:r>
            <a:r>
              <a:rPr lang="zh-CN" altLang="en-US" dirty="0"/>
              <a:t>是</a:t>
            </a:r>
            <a:r>
              <a:rPr lang="en-US" altLang="zh-CN" dirty="0" err="1"/>
              <a:t>wolpert</a:t>
            </a:r>
            <a:r>
              <a:rPr lang="zh-CN" altLang="en-US" dirty="0"/>
              <a:t>和</a:t>
            </a:r>
            <a:r>
              <a:rPr lang="en-US" altLang="zh-CN" dirty="0" err="1"/>
              <a:t>Macerday</a:t>
            </a:r>
            <a:r>
              <a:rPr lang="zh-CN" altLang="en-US" dirty="0"/>
              <a:t>提出的“最优化理论的发展”之一。</a:t>
            </a:r>
            <a:endParaRPr lang="en-US" altLang="zh-CN" dirty="0"/>
          </a:p>
          <a:p>
            <a:pPr>
              <a:buFont typeface="Wingdings" panose="05000000000000000000" pitchFamily="2" charset="2"/>
              <a:buChar char="u"/>
            </a:pPr>
            <a:r>
              <a:rPr lang="zh-CN" altLang="en-US" dirty="0"/>
              <a:t>在机器学习算法中的体现为</a:t>
            </a:r>
            <a:r>
              <a:rPr lang="zh-CN" altLang="en-US" b="1" dirty="0">
                <a:solidFill>
                  <a:srgbClr val="FF0000"/>
                </a:solidFill>
              </a:rPr>
              <a:t>在没有实际背景下，没有一种算法比随机胡猜的效果好</a:t>
            </a:r>
            <a:r>
              <a:rPr lang="zh-CN" altLang="en-US" dirty="0"/>
              <a:t>。</a:t>
            </a:r>
          </a:p>
          <a:p>
            <a:pPr>
              <a:buFont typeface="Wingdings" panose="05000000000000000000" pitchFamily="2" charset="2"/>
              <a:buChar char="u"/>
            </a:pPr>
            <a:r>
              <a:rPr lang="en-US" altLang="zh-CN" dirty="0"/>
              <a:t> </a:t>
            </a:r>
            <a:r>
              <a:rPr lang="zh-CN" altLang="en-US" dirty="0"/>
              <a:t>举例</a:t>
            </a:r>
            <a:endParaRPr lang="en-US" altLang="zh-CN" dirty="0"/>
          </a:p>
          <a:p>
            <a:pPr marL="118872" indent="0">
              <a:buNone/>
            </a:pPr>
            <a:r>
              <a:rPr lang="en-US" altLang="zh-CN" dirty="0"/>
              <a:t>     </a:t>
            </a:r>
            <a:r>
              <a:rPr lang="zh-CN" altLang="en-US" dirty="0"/>
              <a:t>从</a:t>
            </a:r>
            <a:r>
              <a:rPr lang="en-US" altLang="zh-CN" dirty="0"/>
              <a:t>A</a:t>
            </a:r>
            <a:r>
              <a:rPr lang="zh-CN" altLang="en-US" dirty="0"/>
              <a:t>地到</a:t>
            </a:r>
            <a:r>
              <a:rPr lang="en-US" altLang="zh-CN" dirty="0"/>
              <a:t>B</a:t>
            </a:r>
            <a:r>
              <a:rPr lang="zh-CN" altLang="en-US" dirty="0"/>
              <a:t>地</a:t>
            </a:r>
            <a:endParaRPr lang="en-US" altLang="zh-CN" dirty="0"/>
          </a:p>
        </p:txBody>
      </p:sp>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28</a:t>
            </a:fld>
            <a:endParaRPr lang="en-US"/>
          </a:p>
        </p:txBody>
      </p:sp>
    </p:spTree>
    <p:extLst>
      <p:ext uri="{BB962C8B-B14F-4D97-AF65-F5344CB8AC3E}">
        <p14:creationId xmlns:p14="http://schemas.microsoft.com/office/powerpoint/2010/main" val="1910633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1027"/>
          <p:cNvSpPr>
            <a:spLocks noGrp="1" noChangeArrowheads="1"/>
          </p:cNvSpPr>
          <p:nvPr>
            <p:ph idx="1"/>
          </p:nvPr>
        </p:nvSpPr>
        <p:spPr>
          <a:xfrm>
            <a:off x="304800" y="1184686"/>
            <a:ext cx="8458200" cy="5749514"/>
          </a:xfrm>
        </p:spPr>
        <p:txBody>
          <a:bodyPr>
            <a:normAutofit/>
          </a:bodyPr>
          <a:lstStyle/>
          <a:p>
            <a:r>
              <a:rPr lang="en-US" altLang="zh-CN" b="1" dirty="0"/>
              <a:t>#</a:t>
            </a:r>
            <a:r>
              <a:rPr lang="zh-CN" altLang="en-US" b="1" dirty="0"/>
              <a:t>大家需要记住的</a:t>
            </a:r>
            <a:endParaRPr lang="en-US" altLang="zh-CN" b="1" dirty="0"/>
          </a:p>
          <a:p>
            <a:pPr>
              <a:buFont typeface="Wingdings" panose="05000000000000000000" pitchFamily="2" charset="2"/>
              <a:buChar char="u"/>
            </a:pPr>
            <a:r>
              <a:rPr lang="zh-CN" altLang="en-US" dirty="0"/>
              <a:t>没有免费午餐定理</a:t>
            </a:r>
            <a:r>
              <a:rPr lang="en-US" altLang="zh-CN" dirty="0"/>
              <a:t>(No Free Lunch</a:t>
            </a:r>
            <a:r>
              <a:rPr lang="zh-CN" altLang="en-US" dirty="0"/>
              <a:t>，简称</a:t>
            </a:r>
            <a:r>
              <a:rPr lang="en-US" altLang="zh-CN" dirty="0"/>
              <a:t>NFL)</a:t>
            </a:r>
            <a:r>
              <a:rPr lang="zh-CN" altLang="en-US" dirty="0"/>
              <a:t>是</a:t>
            </a:r>
            <a:r>
              <a:rPr lang="en-US" altLang="zh-CN" dirty="0" err="1"/>
              <a:t>wolpert</a:t>
            </a:r>
            <a:r>
              <a:rPr lang="zh-CN" altLang="en-US" dirty="0"/>
              <a:t>和</a:t>
            </a:r>
            <a:r>
              <a:rPr lang="en-US" altLang="zh-CN" dirty="0" err="1"/>
              <a:t>Macerday</a:t>
            </a:r>
            <a:r>
              <a:rPr lang="zh-CN" altLang="en-US" dirty="0"/>
              <a:t>提出的“最优化理论的发展”之一。</a:t>
            </a:r>
            <a:endParaRPr lang="en-US" altLang="zh-CN" dirty="0"/>
          </a:p>
        </p:txBody>
      </p:sp>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29</a:t>
            </a:fld>
            <a:endParaRPr lang="en-US"/>
          </a:p>
        </p:txBody>
      </p:sp>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031" y="3393831"/>
            <a:ext cx="7335635" cy="276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7792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课程安排</a:t>
            </a:r>
            <a:endParaRPr lang="en-US" dirty="0"/>
          </a:p>
        </p:txBody>
      </p:sp>
      <p:sp>
        <p:nvSpPr>
          <p:cNvPr id="3" name="内容占位符 2"/>
          <p:cNvSpPr>
            <a:spLocks noGrp="1"/>
          </p:cNvSpPr>
          <p:nvPr>
            <p:ph idx="1"/>
          </p:nvPr>
        </p:nvSpPr>
        <p:spPr>
          <a:xfrm>
            <a:off x="457200" y="1143000"/>
            <a:ext cx="8229600" cy="5486401"/>
          </a:xfrm>
        </p:spPr>
        <p:txBody>
          <a:bodyPr>
            <a:normAutofit/>
          </a:bodyPr>
          <a:lstStyle/>
          <a:p>
            <a:r>
              <a:rPr lang="zh-CN" altLang="en-US" dirty="0"/>
              <a:t>每周</a:t>
            </a:r>
            <a:r>
              <a:rPr lang="en-US" altLang="zh-CN" dirty="0"/>
              <a:t>1</a:t>
            </a:r>
            <a:r>
              <a:rPr lang="zh-CN" altLang="en-US" dirty="0"/>
              <a:t>次课，</a:t>
            </a:r>
            <a:r>
              <a:rPr lang="en-US" altLang="zh-CN" dirty="0"/>
              <a:t>1</a:t>
            </a:r>
            <a:r>
              <a:rPr lang="zh-CN" altLang="en-US" dirty="0"/>
              <a:t>次课</a:t>
            </a:r>
            <a:r>
              <a:rPr lang="en-US" altLang="zh-CN" dirty="0"/>
              <a:t>2</a:t>
            </a:r>
            <a:r>
              <a:rPr lang="zh-CN" altLang="en-US" dirty="0"/>
              <a:t>学时，共</a:t>
            </a:r>
            <a:r>
              <a:rPr lang="en-US" altLang="zh-CN" dirty="0"/>
              <a:t>32</a:t>
            </a:r>
            <a:r>
              <a:rPr lang="zh-CN" altLang="en-US" dirty="0"/>
              <a:t>学时</a:t>
            </a:r>
            <a:r>
              <a:rPr lang="en-US" dirty="0"/>
              <a:t>.</a:t>
            </a:r>
          </a:p>
          <a:p>
            <a:r>
              <a:rPr lang="zh-CN" altLang="en-US" dirty="0"/>
              <a:t> 教学参考书</a:t>
            </a:r>
            <a:r>
              <a:rPr lang="en-US" altLang="zh-CN" dirty="0"/>
              <a:t>《</a:t>
            </a:r>
            <a:r>
              <a:rPr lang="zh-CN" altLang="en-US" dirty="0"/>
              <a:t>大数据</a:t>
            </a:r>
            <a:r>
              <a:rPr lang="en-US" altLang="zh-CN" dirty="0"/>
              <a:t>-</a:t>
            </a:r>
            <a:r>
              <a:rPr lang="zh-CN" altLang="en-US" dirty="0"/>
              <a:t>互联网大规模数据挖掘与分布式处理</a:t>
            </a:r>
            <a:r>
              <a:rPr lang="en-US" altLang="zh-CN" dirty="0"/>
              <a:t>》</a:t>
            </a:r>
            <a:endParaRPr lang="en-US" dirty="0"/>
          </a:p>
          <a:p>
            <a:r>
              <a:rPr lang="zh-CN" altLang="en-US" dirty="0"/>
              <a:t>最终成绩 平时</a:t>
            </a:r>
            <a:r>
              <a:rPr lang="en-US" altLang="zh-CN" dirty="0"/>
              <a:t>30% +</a:t>
            </a:r>
            <a:r>
              <a:rPr lang="zh-CN" altLang="en-US" dirty="0"/>
              <a:t>期末</a:t>
            </a:r>
            <a:r>
              <a:rPr lang="en-US" altLang="zh-CN" dirty="0"/>
              <a:t>70%</a:t>
            </a:r>
          </a:p>
          <a:p>
            <a:r>
              <a:rPr lang="zh-CN" altLang="en-US" dirty="0"/>
              <a:t> 答疑邮箱</a:t>
            </a:r>
            <a:r>
              <a:rPr lang="en-US" altLang="zh-CN" dirty="0"/>
              <a:t>: </a:t>
            </a:r>
            <a:r>
              <a:rPr lang="en-US" altLang="zh-CN" dirty="0">
                <a:hlinkClick r:id="rId3"/>
              </a:rPr>
              <a:t>tzy@njupt.edu.cn</a:t>
            </a:r>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355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altLang="zh-CN"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a:buFont typeface="Wingdings" panose="05000000000000000000" pitchFamily="2" charset="2"/>
              <a:buChar char="u"/>
            </a:pPr>
            <a:r>
              <a:rPr lang="zh-CN" altLang="en-US" dirty="0"/>
              <a:t>数据挖掘是有</a:t>
            </a:r>
            <a:r>
              <a:rPr lang="zh-CN" altLang="en-US" dirty="0">
                <a:solidFill>
                  <a:srgbClr val="FF0000"/>
                </a:solidFill>
              </a:rPr>
              <a:t>统计限制</a:t>
            </a:r>
            <a:r>
              <a:rPr lang="zh-CN" altLang="en-US" dirty="0"/>
              <a:t>的</a:t>
            </a:r>
            <a:endParaRPr lang="en-US" altLang="zh-CN" dirty="0"/>
          </a:p>
          <a:p>
            <a:pPr marL="118872" indent="0">
              <a:buNone/>
            </a:pPr>
            <a:endParaRPr lang="en-US" altLang="zh-CN"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30</a:t>
            </a:fld>
            <a:endParaRPr lang="en-US"/>
          </a:p>
        </p:txBody>
      </p:sp>
      <p:pic>
        <p:nvPicPr>
          <p:cNvPr id="2050" name="Picture 2" descr="https://img2018.cnblogs.com/blog/1503464/201903/1503464-20190305144802712-2546857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44955"/>
            <a:ext cx="7258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flipH="1">
            <a:off x="1752600" y="2108405"/>
            <a:ext cx="1173481" cy="369332"/>
          </a:xfrm>
          <a:prstGeom prst="rect">
            <a:avLst/>
          </a:prstGeom>
          <a:noFill/>
        </p:spPr>
        <p:txBody>
          <a:bodyPr wrap="square" rtlCol="0">
            <a:spAutoFit/>
          </a:bodyPr>
          <a:lstStyle/>
          <a:p>
            <a:r>
              <a:rPr lang="zh-CN" altLang="en-US">
                <a:latin typeface="Arial" pitchFamily="34" charset="0"/>
                <a:cs typeface="Arial" pitchFamily="34" charset="0"/>
              </a:rPr>
              <a:t>欠拟合</a:t>
            </a:r>
            <a:endParaRPr lang="zh-CN" altLang="en-US" dirty="0">
              <a:latin typeface="Arial" pitchFamily="34" charset="0"/>
              <a:cs typeface="Arial" pitchFamily="34" charset="0"/>
            </a:endParaRPr>
          </a:p>
        </p:txBody>
      </p:sp>
      <p:sp>
        <p:nvSpPr>
          <p:cNvPr id="8" name="文本框 7"/>
          <p:cNvSpPr txBox="1"/>
          <p:nvPr/>
        </p:nvSpPr>
        <p:spPr>
          <a:xfrm flipH="1">
            <a:off x="6324600" y="2108405"/>
            <a:ext cx="1173481" cy="369332"/>
          </a:xfrm>
          <a:prstGeom prst="rect">
            <a:avLst/>
          </a:prstGeom>
          <a:noFill/>
        </p:spPr>
        <p:txBody>
          <a:bodyPr wrap="square" rtlCol="0">
            <a:spAutoFit/>
          </a:bodyPr>
          <a:lstStyle/>
          <a:p>
            <a:r>
              <a:rPr lang="zh-CN" altLang="en-US" dirty="0">
                <a:latin typeface="Arial" pitchFamily="34" charset="0"/>
                <a:cs typeface="Arial" pitchFamily="34" charset="0"/>
              </a:rPr>
              <a:t>过拟合</a:t>
            </a:r>
          </a:p>
        </p:txBody>
      </p:sp>
    </p:spTree>
    <p:custDataLst>
      <p:tags r:id="rId1"/>
    </p:custDataLst>
    <p:extLst>
      <p:ext uri="{BB962C8B-B14F-4D97-AF65-F5344CB8AC3E}">
        <p14:creationId xmlns:p14="http://schemas.microsoft.com/office/powerpoint/2010/main" val="164192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altLang="zh-CN"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a:buFont typeface="Wingdings" panose="05000000000000000000" pitchFamily="2" charset="2"/>
              <a:buChar char="u"/>
            </a:pPr>
            <a:r>
              <a:rPr lang="zh-CN" altLang="en-US" dirty="0"/>
              <a:t>数据挖掘是有</a:t>
            </a:r>
            <a:r>
              <a:rPr lang="zh-CN" altLang="en-US" dirty="0">
                <a:solidFill>
                  <a:srgbClr val="FF0000"/>
                </a:solidFill>
              </a:rPr>
              <a:t>统计限制</a:t>
            </a:r>
            <a:r>
              <a:rPr lang="zh-CN" altLang="en-US" dirty="0"/>
              <a:t>的</a:t>
            </a:r>
            <a:endParaRPr lang="en-US" altLang="zh-CN" dirty="0"/>
          </a:p>
          <a:p>
            <a:pPr marL="118872" indent="0">
              <a:buNone/>
            </a:pPr>
            <a:endParaRPr lang="en-US" altLang="zh-CN"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31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601" y="2057400"/>
            <a:ext cx="656079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862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52601"/>
            <a:ext cx="8382000" cy="685800"/>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304800" y="1184686"/>
            <a:ext cx="8382000" cy="5749514"/>
          </a:xfrm>
        </p:spPr>
        <p:txBody>
          <a:bodyPr>
            <a:normAutofit/>
          </a:bodyPr>
          <a:lstStyle/>
          <a:p>
            <a:pPr marL="118872" indent="0">
              <a:buNone/>
            </a:pPr>
            <a:r>
              <a:rPr lang="en-US" altLang="zh-CN" dirty="0"/>
              <a:t>1.2.1 </a:t>
            </a:r>
            <a:r>
              <a:rPr lang="zh-CN" altLang="en-US" dirty="0"/>
              <a:t>整体情报预警</a:t>
            </a:r>
            <a:endParaRPr lang="en-US" altLang="zh-CN" dirty="0"/>
          </a:p>
          <a:p>
            <a:pPr marL="118872" indent="0">
              <a:buNone/>
            </a:pPr>
            <a:r>
              <a:rPr lang="en-US" altLang="zh-CN" dirty="0"/>
              <a:t>          Total Information Awareness  (TIA)</a:t>
            </a:r>
          </a:p>
          <a:p>
            <a:pPr>
              <a:buFont typeface="Wingdings" panose="05000000000000000000" pitchFamily="2" charset="2"/>
              <a:buChar char="u"/>
            </a:pPr>
            <a:endParaRPr lang="en-US" altLang="zh-CN" b="1" dirty="0">
              <a:solidFill>
                <a:srgbClr val="002060"/>
              </a:solidFill>
            </a:endParaRPr>
          </a:p>
          <a:p>
            <a:pPr>
              <a:buFont typeface="Wingdings" panose="05000000000000000000" pitchFamily="2" charset="2"/>
              <a:buChar char="u"/>
            </a:pPr>
            <a:r>
              <a:rPr lang="en-US" altLang="zh-CN" b="1" dirty="0">
                <a:solidFill>
                  <a:srgbClr val="002060"/>
                </a:solidFill>
              </a:rPr>
              <a:t>2002</a:t>
            </a:r>
            <a:r>
              <a:rPr lang="zh-CN" altLang="en-US" b="1" dirty="0">
                <a:solidFill>
                  <a:srgbClr val="002060"/>
                </a:solidFill>
              </a:rPr>
              <a:t>年 美国布什政府提出利用所有可能的数据，进行数据挖掘</a:t>
            </a:r>
            <a:r>
              <a:rPr lang="zh-CN" altLang="en-US" dirty="0">
                <a:solidFill>
                  <a:srgbClr val="002060"/>
                </a:solidFill>
              </a:rPr>
              <a:t>。</a:t>
            </a:r>
            <a:endParaRPr lang="en-US" altLang="zh-CN" dirty="0">
              <a:solidFill>
                <a:srgbClr val="002060"/>
              </a:solidFill>
            </a:endParaRPr>
          </a:p>
          <a:p>
            <a:pPr>
              <a:buFont typeface="Wingdings" panose="05000000000000000000" pitchFamily="2" charset="2"/>
              <a:buChar char="u"/>
            </a:pPr>
            <a:endParaRPr lang="en-US" altLang="zh-CN" dirty="0">
              <a:solidFill>
                <a:srgbClr val="002060"/>
              </a:solidFill>
            </a:endParaRPr>
          </a:p>
          <a:p>
            <a:pPr>
              <a:buFont typeface="Wingdings" panose="05000000000000000000" pitchFamily="2" charset="2"/>
              <a:buChar char="u"/>
            </a:pPr>
            <a:r>
              <a:rPr lang="en-US" altLang="zh-CN" dirty="0"/>
              <a:t> </a:t>
            </a:r>
            <a:r>
              <a:rPr lang="zh-CN" altLang="en-US" dirty="0"/>
              <a:t>可行性分析</a:t>
            </a:r>
            <a:endParaRPr lang="en-US" altLang="zh-CN" dirty="0"/>
          </a:p>
          <a:p>
            <a:pPr marL="118872" indent="0">
              <a:buNone/>
            </a:pPr>
            <a:r>
              <a:rPr lang="en-US" altLang="zh-CN" dirty="0"/>
              <a:t>        </a:t>
            </a:r>
            <a:r>
              <a:rPr lang="zh-CN" altLang="en-US" dirty="0"/>
              <a:t>结果是否可行？</a:t>
            </a:r>
            <a:endParaRPr lang="en-US" altLang="zh-CN" dirty="0"/>
          </a:p>
          <a:p>
            <a:pPr marL="118872" indent="0">
              <a:buNone/>
            </a:pPr>
            <a:endParaRPr lang="en-US" altLang="zh-CN"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32</a:t>
            </a:fld>
            <a:endParaRPr lang="en-US"/>
          </a:p>
        </p:txBody>
      </p:sp>
      <p:sp>
        <p:nvSpPr>
          <p:cNvPr id="2" name="文本框 1">
            <a:extLst>
              <a:ext uri="{FF2B5EF4-FFF2-40B4-BE49-F238E27FC236}">
                <a16:creationId xmlns:a16="http://schemas.microsoft.com/office/drawing/2014/main" id="{89C86B67-4D56-80B8-07D7-011854A8A030}"/>
              </a:ext>
            </a:extLst>
          </p:cNvPr>
          <p:cNvSpPr txBox="1"/>
          <p:nvPr/>
        </p:nvSpPr>
        <p:spPr>
          <a:xfrm>
            <a:off x="762000" y="5209031"/>
            <a:ext cx="7467600" cy="523220"/>
          </a:xfrm>
          <a:prstGeom prst="rect">
            <a:avLst/>
          </a:prstGeom>
          <a:noFill/>
        </p:spPr>
        <p:txBody>
          <a:bodyPr wrap="square" rtlCol="0">
            <a:spAutoFit/>
          </a:bodyPr>
          <a:lstStyle/>
          <a:p>
            <a:pPr algn="ctr"/>
            <a:r>
              <a:rPr kumimoji="1" lang="zh-CN" altLang="en-US" sz="2800" dirty="0">
                <a:solidFill>
                  <a:srgbClr val="FF0000"/>
                </a:solidFill>
                <a:latin typeface="Arial" pitchFamily="34" charset="0"/>
                <a:cs typeface="Arial" pitchFamily="34" charset="0"/>
              </a:rPr>
              <a:t>从统计学的角度，确实存在理论上的可行性</a:t>
            </a:r>
          </a:p>
        </p:txBody>
      </p:sp>
    </p:spTree>
    <p:extLst>
      <p:ext uri="{BB962C8B-B14F-4D97-AF65-F5344CB8AC3E}">
        <p14:creationId xmlns:p14="http://schemas.microsoft.com/office/powerpoint/2010/main" val="21155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04800" y="1719944"/>
            <a:ext cx="8610600" cy="1099456"/>
          </a:xfrm>
          <a:prstGeom prst="roundRect">
            <a:avLst/>
          </a:prstGeom>
          <a:solidFill>
            <a:schemeClr val="accent1">
              <a:lumMod val="20000"/>
              <a:lumOff val="80000"/>
            </a:schemeClr>
          </a:solidFill>
          <a:ln w="38100">
            <a:no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827" name="Rectangle 1027"/>
          <p:cNvSpPr>
            <a:spLocks noGrp="1" noChangeArrowheads="1"/>
          </p:cNvSpPr>
          <p:nvPr>
            <p:ph idx="1"/>
          </p:nvPr>
        </p:nvSpPr>
        <p:spPr>
          <a:xfrm>
            <a:off x="304800" y="1184686"/>
            <a:ext cx="8915400" cy="5749514"/>
          </a:xfrm>
        </p:spPr>
        <p:txBody>
          <a:bodyPr>
            <a:normAutofit/>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t>  风险：数据挖掘</a:t>
            </a:r>
            <a:r>
              <a:rPr lang="zh-CN" altLang="en-US" dirty="0">
                <a:solidFill>
                  <a:srgbClr val="C00000"/>
                </a:solidFill>
              </a:rPr>
              <a:t>所谓发现</a:t>
            </a:r>
            <a:r>
              <a:rPr lang="zh-CN" altLang="en-US" dirty="0"/>
              <a:t>的模型可能是</a:t>
            </a:r>
            <a:r>
              <a:rPr lang="zh-CN" altLang="en-US" dirty="0">
                <a:solidFill>
                  <a:srgbClr val="C00000"/>
                </a:solidFill>
              </a:rPr>
              <a:t>没有任何意义</a:t>
            </a:r>
            <a:r>
              <a:rPr lang="zh-CN" altLang="en-US" dirty="0"/>
              <a:t>的，统计上称为</a:t>
            </a:r>
            <a:r>
              <a:rPr lang="zh-CN" altLang="en-US" dirty="0">
                <a:solidFill>
                  <a:srgbClr val="C00000"/>
                </a:solidFill>
              </a:rPr>
              <a:t>邦弗朗尼原理 </a:t>
            </a:r>
            <a:r>
              <a:rPr lang="zh-CN" altLang="en-US" dirty="0">
                <a:solidFill>
                  <a:srgbClr val="002060"/>
                </a:solidFill>
              </a:rPr>
              <a:t>。</a:t>
            </a:r>
            <a:endParaRPr lang="en-US" altLang="zh-CN" dirty="0">
              <a:solidFill>
                <a:srgbClr val="002060"/>
              </a:solidFill>
            </a:endParaRPr>
          </a:p>
          <a:p>
            <a:pPr marL="118872" indent="0">
              <a:buNone/>
            </a:pPr>
            <a:endParaRPr lang="en-US" altLang="zh-CN" dirty="0">
              <a:solidFill>
                <a:srgbClr val="002060"/>
              </a:solidFill>
            </a:endParaRPr>
          </a:p>
          <a:p>
            <a:pPr>
              <a:buFont typeface="Wingdings" panose="05000000000000000000" pitchFamily="2" charset="2"/>
              <a:buChar char="u"/>
            </a:pPr>
            <a:r>
              <a:rPr lang="zh-CN" altLang="en-US" dirty="0"/>
              <a:t>在数据</a:t>
            </a:r>
            <a:r>
              <a:rPr lang="zh-CN" altLang="en-US" dirty="0">
                <a:hlinkClick r:id="rId3"/>
              </a:rPr>
              <a:t>随机性</a:t>
            </a:r>
            <a:r>
              <a:rPr lang="zh-CN" altLang="en-US" dirty="0"/>
              <a:t>假设的基础上，可以计算所寻找事件出现</a:t>
            </a:r>
            <a:r>
              <a:rPr lang="zh-CN" altLang="en-US" dirty="0">
                <a:solidFill>
                  <a:srgbClr val="C00000"/>
                </a:solidFill>
              </a:rPr>
              <a:t>次数的期望值</a:t>
            </a:r>
            <a:r>
              <a:rPr lang="zh-CN" altLang="en-US" dirty="0"/>
              <a:t>。如果该结果显著高于你所希望找到的真正实例的数目，那么可以预期，</a:t>
            </a:r>
            <a:r>
              <a:rPr lang="zh-CN" altLang="en-US" dirty="0">
                <a:solidFill>
                  <a:srgbClr val="C00000"/>
                </a:solidFill>
              </a:rPr>
              <a:t>寻找到的几乎任何事物都是臆造</a:t>
            </a:r>
            <a:r>
              <a:rPr lang="zh-CN" altLang="en-US" dirty="0"/>
              <a:t>的。</a:t>
            </a:r>
            <a:endParaRPr lang="en-US" altLang="zh-CN" dirty="0"/>
          </a:p>
        </p:txBody>
      </p:sp>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33</a:t>
            </a:fld>
            <a:endParaRPr lang="en-US"/>
          </a:p>
        </p:txBody>
      </p:sp>
    </p:spTree>
    <p:extLst>
      <p:ext uri="{BB962C8B-B14F-4D97-AF65-F5344CB8AC3E}">
        <p14:creationId xmlns:p14="http://schemas.microsoft.com/office/powerpoint/2010/main" val="3684139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solidFill>
                  <a:srgbClr val="002060"/>
                </a:solidFill>
              </a:rPr>
              <a:t> 想找到那些在</a:t>
            </a:r>
            <a:r>
              <a:rPr lang="zh-CN" altLang="en-US" dirty="0">
                <a:solidFill>
                  <a:srgbClr val="C00000"/>
                </a:solidFill>
              </a:rPr>
              <a:t>两个在两天中的每一天入住同一宾馆的人</a:t>
            </a:r>
            <a:r>
              <a:rPr lang="zh-CN" altLang="en-US" dirty="0">
                <a:solidFill>
                  <a:srgbClr val="002060"/>
                </a:solidFill>
              </a:rPr>
              <a:t>。</a:t>
            </a:r>
            <a:endParaRPr lang="en-US" altLang="zh-CN" dirty="0">
              <a:solidFill>
                <a:srgbClr val="002060"/>
              </a:solidFill>
            </a:endParaRPr>
          </a:p>
          <a:p>
            <a:pPr lvl="1"/>
            <a:r>
              <a:rPr lang="en-US" altLang="zh-CN" sz="2400" dirty="0"/>
              <a:t>10</a:t>
            </a:r>
            <a:r>
              <a:rPr lang="en-US" altLang="zh-CN" sz="2400" baseline="30000" dirty="0"/>
              <a:t>9</a:t>
            </a:r>
            <a:r>
              <a:rPr lang="en-US" altLang="zh-CN" sz="2400" dirty="0"/>
              <a:t> </a:t>
            </a:r>
            <a:r>
              <a:rPr lang="zh-CN" altLang="en-US" sz="2400" dirty="0"/>
              <a:t>需要分析追踪的人</a:t>
            </a:r>
            <a:endParaRPr lang="en-US" altLang="zh-CN" sz="2400" dirty="0"/>
          </a:p>
          <a:p>
            <a:pPr lvl="1"/>
            <a:r>
              <a:rPr lang="zh-CN" altLang="en-US" sz="2400" dirty="0"/>
              <a:t>检查</a:t>
            </a:r>
            <a:r>
              <a:rPr lang="en-US" altLang="zh-CN" sz="2400" dirty="0"/>
              <a:t>1000</a:t>
            </a:r>
            <a:r>
              <a:rPr lang="zh-CN" altLang="en-US" sz="2400" dirty="0"/>
              <a:t>天宾馆的记录</a:t>
            </a:r>
            <a:endParaRPr lang="en-US" altLang="zh-CN" sz="2400" dirty="0"/>
          </a:p>
          <a:p>
            <a:pPr lvl="1"/>
            <a:r>
              <a:rPr lang="zh-CN" altLang="en-US" sz="2400" dirty="0"/>
              <a:t>每个人每</a:t>
            </a:r>
            <a:r>
              <a:rPr lang="en-US" altLang="zh-CN" sz="2400" dirty="0"/>
              <a:t>100</a:t>
            </a:r>
            <a:r>
              <a:rPr lang="zh-CN" altLang="en-US" sz="2400" dirty="0"/>
              <a:t>天当中会有一天去宾馆</a:t>
            </a:r>
            <a:endParaRPr lang="en-US" altLang="zh-CN" sz="2400" dirty="0"/>
          </a:p>
          <a:p>
            <a:pPr lvl="1"/>
            <a:r>
              <a:rPr lang="zh-CN" altLang="en-US" sz="2400" dirty="0"/>
              <a:t>每个宾馆容纳</a:t>
            </a:r>
            <a:r>
              <a:rPr lang="en-US" altLang="zh-CN" sz="2400" dirty="0"/>
              <a:t>100</a:t>
            </a:r>
            <a:r>
              <a:rPr lang="zh-CN" altLang="en-US" sz="2400" dirty="0"/>
              <a:t>个人</a:t>
            </a:r>
            <a:r>
              <a:rPr lang="en-US" altLang="zh-CN" sz="2400" dirty="0"/>
              <a:t>(10</a:t>
            </a:r>
            <a:r>
              <a:rPr lang="en-US" altLang="zh-CN" sz="2400" baseline="30000" dirty="0"/>
              <a:t>5</a:t>
            </a:r>
            <a:r>
              <a:rPr lang="en-US" altLang="zh-CN" sz="2400" dirty="0"/>
              <a:t> hotels</a:t>
            </a:r>
            <a:r>
              <a:rPr lang="zh-CN" altLang="en-US" sz="2400" dirty="0"/>
              <a:t> </a:t>
            </a:r>
            <a:r>
              <a:rPr lang="en-US" altLang="zh-CN" sz="2400" dirty="0"/>
              <a:t>total) </a:t>
            </a:r>
          </a:p>
          <a:p>
            <a:pPr lvl="1"/>
            <a:r>
              <a:rPr lang="zh-CN" altLang="en-US" sz="2400" b="1" dirty="0">
                <a:solidFill>
                  <a:srgbClr val="C00000"/>
                </a:solidFill>
              </a:rPr>
              <a:t>如果每个人的行为都是随机的（正常人），数据挖掘可以找到嫌疑人吗？（假设嫌疑人有一个同伙一起行动）</a:t>
            </a:r>
            <a:endParaRPr lang="en-US" altLang="zh-CN" sz="2400" b="1" dirty="0">
              <a:solidFill>
                <a:srgbClr val="C00000"/>
              </a:solidFill>
            </a:endParaRPr>
          </a:p>
          <a:p>
            <a:pPr marL="457200" lvl="1" indent="0">
              <a:buNone/>
            </a:pPr>
            <a:r>
              <a:rPr lang="en-US" altLang="zh-CN" dirty="0"/>
              <a:t>    </a:t>
            </a:r>
            <a:endParaRPr lang="en-US" altLang="zh-CN" baseline="30000" dirty="0">
              <a:solidFill>
                <a:srgbClr val="0000FF"/>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34</a:t>
            </a:fld>
            <a:endParaRPr lang="en-US"/>
          </a:p>
        </p:txBody>
      </p:sp>
    </p:spTree>
    <p:extLst>
      <p:ext uri="{BB962C8B-B14F-4D97-AF65-F5344CB8AC3E}">
        <p14:creationId xmlns:p14="http://schemas.microsoft.com/office/powerpoint/2010/main" val="2089088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mc:AlternateContent xmlns:mc="http://schemas.openxmlformats.org/markup-compatibility/2006" xmlns:a14="http://schemas.microsoft.com/office/drawing/2010/main">
        <mc:Choice Requires="a14">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solidFill>
                      <a:srgbClr val="002060"/>
                    </a:solidFill>
                  </a:rPr>
                  <a:t> 想找到那些在</a:t>
                </a:r>
                <a:r>
                  <a:rPr lang="zh-CN" altLang="en-US" dirty="0">
                    <a:solidFill>
                      <a:srgbClr val="C00000"/>
                    </a:solidFill>
                  </a:rPr>
                  <a:t>两个在两天中的每一天入住同一宾馆的人</a:t>
                </a:r>
                <a:r>
                  <a:rPr lang="zh-CN" altLang="en-US" dirty="0">
                    <a:solidFill>
                      <a:srgbClr val="002060"/>
                    </a:solidFill>
                  </a:rPr>
                  <a:t>。</a:t>
                </a:r>
                <a:endParaRPr lang="en-US" altLang="zh-CN" dirty="0">
                  <a:solidFill>
                    <a:srgbClr val="002060"/>
                  </a:solidFill>
                </a:endParaRPr>
              </a:p>
              <a:p>
                <a:pPr lvl="1"/>
                <a:r>
                  <a:rPr lang="en-US" altLang="zh-CN" sz="2400" dirty="0"/>
                  <a:t>10</a:t>
                </a:r>
                <a:r>
                  <a:rPr lang="en-US" altLang="zh-CN" sz="2400" baseline="30000" dirty="0"/>
                  <a:t>9</a:t>
                </a:r>
                <a:r>
                  <a:rPr lang="en-US" altLang="zh-CN" sz="2400" dirty="0"/>
                  <a:t> </a:t>
                </a:r>
                <a:r>
                  <a:rPr lang="zh-CN" altLang="en-US" sz="2400" dirty="0"/>
                  <a:t>需要分析追踪的人</a:t>
                </a:r>
                <a:endParaRPr lang="en-US" altLang="zh-CN" sz="2400" dirty="0"/>
              </a:p>
              <a:p>
                <a:pPr lvl="1"/>
                <a:r>
                  <a:rPr lang="zh-CN" altLang="en-US" sz="2400" dirty="0"/>
                  <a:t>检查</a:t>
                </a:r>
                <a:r>
                  <a:rPr lang="en-US" altLang="zh-CN" sz="2400" dirty="0"/>
                  <a:t>1000</a:t>
                </a:r>
                <a:r>
                  <a:rPr lang="zh-CN" altLang="en-US" sz="2400" dirty="0"/>
                  <a:t>天宾馆的记录</a:t>
                </a:r>
                <a:endParaRPr lang="en-US" altLang="zh-CN" sz="2400" dirty="0"/>
              </a:p>
              <a:p>
                <a:pPr lvl="1"/>
                <a:r>
                  <a:rPr lang="zh-CN" altLang="en-US" sz="2400" dirty="0"/>
                  <a:t>每个人每</a:t>
                </a:r>
                <a:r>
                  <a:rPr lang="en-US" altLang="zh-CN" sz="2400" dirty="0"/>
                  <a:t>100</a:t>
                </a:r>
                <a:r>
                  <a:rPr lang="zh-CN" altLang="en-US" sz="2400" dirty="0"/>
                  <a:t>天当中会有一天去宾馆</a:t>
                </a:r>
                <a:endParaRPr lang="en-US" altLang="zh-CN" sz="2400" dirty="0"/>
              </a:p>
              <a:p>
                <a:pPr lvl="1"/>
                <a:r>
                  <a:rPr lang="zh-CN" altLang="en-US" sz="2400" dirty="0"/>
                  <a:t>每个宾馆容纳</a:t>
                </a:r>
                <a:r>
                  <a:rPr lang="en-US" altLang="zh-CN" sz="2400" dirty="0"/>
                  <a:t>100</a:t>
                </a:r>
                <a:r>
                  <a:rPr lang="zh-CN" altLang="en-US" sz="2400" dirty="0"/>
                  <a:t>个人</a:t>
                </a:r>
                <a:r>
                  <a:rPr lang="en-US" altLang="zh-CN" sz="2400" dirty="0"/>
                  <a:t>(</a:t>
                </a:r>
                <a:r>
                  <a:rPr lang="zh-CN" altLang="en-US" sz="2400" dirty="0"/>
                  <a:t>共计</a:t>
                </a:r>
                <a:r>
                  <a:rPr lang="en-US" altLang="zh-CN" sz="2400" dirty="0"/>
                  <a:t> 10000</a:t>
                </a:r>
                <a:r>
                  <a:rPr lang="zh-CN" altLang="en-US" sz="2400" dirty="0"/>
                  <a:t>个宾馆</a:t>
                </a:r>
                <a:r>
                  <a:rPr lang="en-US" altLang="zh-CN" sz="2400" dirty="0"/>
                  <a:t>) </a:t>
                </a:r>
              </a:p>
              <a:p>
                <a:pPr lvl="1"/>
                <a:r>
                  <a:rPr lang="zh-CN" altLang="en-US" sz="2400" b="1" dirty="0">
                    <a:solidFill>
                      <a:srgbClr val="C00000"/>
                    </a:solidFill>
                  </a:rPr>
                  <a:t>如果每个人的行为都是随机的（正常人），数据挖掘可以找到嫌疑人吗？ （假设嫌疑人有一个同伙一起行动）</a:t>
                </a:r>
                <a:endParaRPr lang="en-US" altLang="zh-CN" sz="2400" b="1" dirty="0">
                  <a:solidFill>
                    <a:srgbClr val="C00000"/>
                  </a:solidFill>
                </a:endParaRPr>
              </a:p>
              <a:p>
                <a:pPr marL="457200" lvl="1" indent="0">
                  <a:buNone/>
                </a:pPr>
                <a:r>
                  <a:rPr lang="zh-CN" altLang="en-US" dirty="0"/>
                  <a:t>给定某天，任意两个人都去宾馆的概率为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r>
                  <a:rPr lang="zh-CN" altLang="en-US" dirty="0"/>
                  <a:t>，入住同一宾馆的概率为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，任意给定的不同的两个日子，两人入住同一宾馆的概率为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oMath>
                </a14:m>
                <a:r>
                  <a:rPr lang="en-US" altLang="zh-CN" dirty="0"/>
                  <a:t>    </a:t>
                </a:r>
                <a:endParaRPr lang="en-US" altLang="zh-CN" baseline="30000" dirty="0">
                  <a:solidFill>
                    <a:srgbClr val="0000FF"/>
                  </a:solidFill>
                </a:endParaRPr>
              </a:p>
            </p:txBody>
          </p:sp>
        </mc:Choice>
        <mc:Fallback xmlns="">
          <p:sp>
            <p:nvSpPr>
              <p:cNvPr id="77827" name="Rectangle 1027"/>
              <p:cNvSpPr>
                <a:spLocks noGrp="1" noRot="1" noChangeAspect="1" noMove="1" noResize="1" noEditPoints="1" noAdjustHandles="1" noChangeArrowheads="1" noChangeShapeType="1" noTextEdit="1"/>
              </p:cNvSpPr>
              <p:nvPr>
                <p:ph idx="1"/>
              </p:nvPr>
            </p:nvSpPr>
            <p:spPr>
              <a:xfrm>
                <a:off x="228600" y="1108486"/>
                <a:ext cx="8915400" cy="5749514"/>
              </a:xfrm>
              <a:blipFill>
                <a:blip r:embed="rId3"/>
                <a:stretch>
                  <a:fillRect l="-855" t="-1104" r="-1567"/>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35</a:t>
            </a:fld>
            <a:endParaRPr lang="en-US"/>
          </a:p>
        </p:txBody>
      </p:sp>
    </p:spTree>
    <p:extLst>
      <p:ext uri="{BB962C8B-B14F-4D97-AF65-F5344CB8AC3E}">
        <p14:creationId xmlns:p14="http://schemas.microsoft.com/office/powerpoint/2010/main" val="906049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228600" y="1108486"/>
            <a:ext cx="8915400" cy="5292314"/>
          </a:xfrm>
        </p:spPr>
        <p:txBody>
          <a:bodyPr>
            <a:normAutofit/>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solidFill>
                  <a:srgbClr val="002060"/>
                </a:solidFill>
              </a:rPr>
              <a:t> 想找到那些在</a:t>
            </a:r>
            <a:r>
              <a:rPr lang="zh-CN" altLang="en-US" dirty="0">
                <a:solidFill>
                  <a:srgbClr val="C00000"/>
                </a:solidFill>
              </a:rPr>
              <a:t>两个在两天中的每一天入住同一宾馆的人</a:t>
            </a:r>
            <a:r>
              <a:rPr lang="zh-CN" altLang="en-US" dirty="0">
                <a:solidFill>
                  <a:srgbClr val="002060"/>
                </a:solidFill>
              </a:rPr>
              <a:t>。</a:t>
            </a:r>
            <a:endParaRPr lang="en-US" altLang="zh-CN" dirty="0">
              <a:solidFill>
                <a:srgbClr val="002060"/>
              </a:solidFill>
            </a:endParaRPr>
          </a:p>
          <a:p>
            <a:pPr lvl="1"/>
            <a:r>
              <a:rPr lang="en-US" altLang="zh-CN" sz="2400" dirty="0"/>
              <a:t>10</a:t>
            </a:r>
            <a:r>
              <a:rPr lang="en-US" altLang="zh-CN" sz="2400" baseline="30000" dirty="0"/>
              <a:t>9</a:t>
            </a:r>
            <a:r>
              <a:rPr lang="en-US" altLang="zh-CN" sz="2400" dirty="0"/>
              <a:t> </a:t>
            </a:r>
            <a:r>
              <a:rPr lang="zh-CN" altLang="en-US" sz="2400" dirty="0"/>
              <a:t>需要分析追踪的人</a:t>
            </a:r>
            <a:endParaRPr lang="en-US" altLang="zh-CN" sz="2400" dirty="0"/>
          </a:p>
          <a:p>
            <a:pPr lvl="1"/>
            <a:r>
              <a:rPr lang="zh-CN" altLang="en-US" sz="2400" dirty="0"/>
              <a:t>检查</a:t>
            </a:r>
            <a:r>
              <a:rPr lang="en-US" altLang="zh-CN" sz="2400" dirty="0"/>
              <a:t>1000</a:t>
            </a:r>
            <a:r>
              <a:rPr lang="zh-CN" altLang="en-US" sz="2400" dirty="0"/>
              <a:t>天宾馆的记录</a:t>
            </a:r>
            <a:endParaRPr lang="en-US" altLang="zh-CN" sz="2400" dirty="0"/>
          </a:p>
          <a:p>
            <a:pPr lvl="1"/>
            <a:r>
              <a:rPr lang="zh-CN" altLang="en-US" sz="2400" dirty="0"/>
              <a:t>每个人每</a:t>
            </a:r>
            <a:r>
              <a:rPr lang="en-US" altLang="zh-CN" sz="2400" dirty="0"/>
              <a:t>100</a:t>
            </a:r>
            <a:r>
              <a:rPr lang="zh-CN" altLang="en-US" sz="2400" dirty="0"/>
              <a:t>天当中会有一天去宾馆</a:t>
            </a:r>
            <a:endParaRPr lang="en-US" altLang="zh-CN" sz="2400" dirty="0"/>
          </a:p>
          <a:p>
            <a:pPr lvl="1"/>
            <a:r>
              <a:rPr lang="zh-CN" altLang="en-US" sz="2400" dirty="0"/>
              <a:t>每个宾馆容纳</a:t>
            </a:r>
            <a:r>
              <a:rPr lang="en-US" altLang="zh-CN" sz="2400" dirty="0"/>
              <a:t>100</a:t>
            </a:r>
            <a:r>
              <a:rPr lang="zh-CN" altLang="en-US" sz="2400" dirty="0"/>
              <a:t>个人</a:t>
            </a:r>
            <a:r>
              <a:rPr lang="en-US" altLang="zh-CN" sz="2400" dirty="0"/>
              <a:t>(so 10</a:t>
            </a:r>
            <a:r>
              <a:rPr lang="en-US" altLang="zh-CN" sz="2400" baseline="30000" dirty="0"/>
              <a:t>5</a:t>
            </a:r>
            <a:r>
              <a:rPr lang="en-US" altLang="zh-CN" sz="2400" dirty="0"/>
              <a:t> hotels) </a:t>
            </a:r>
            <a:endParaRPr lang="en-US" altLang="zh-CN" sz="2000" baseline="30000" dirty="0">
              <a:solidFill>
                <a:srgbClr val="0000FF"/>
              </a:solidFill>
            </a:endParaRPr>
          </a:p>
          <a:p>
            <a:pPr lvl="1"/>
            <a:r>
              <a:rPr lang="zh-CN" altLang="en-US" sz="2400" b="1" dirty="0">
                <a:solidFill>
                  <a:srgbClr val="C00000"/>
                </a:solidFill>
              </a:rPr>
              <a:t>如果每个人的行为都是随机的（正常人），数据挖掘可以找到嫌疑人吗？ （假设嫌疑人有一个同伙一起行动）</a:t>
            </a:r>
            <a:endParaRPr lang="en-US" altLang="zh-CN" sz="2400" b="1" dirty="0">
              <a:solidFill>
                <a:srgbClr val="C00000"/>
              </a:solidFill>
            </a:endParaRPr>
          </a:p>
          <a:p>
            <a:pPr marL="457200" lvl="1" indent="0">
              <a:buNone/>
            </a:pPr>
            <a:r>
              <a:rPr lang="zh-CN" altLang="en-US" dirty="0"/>
              <a:t>可能的嫌疑人大约是</a:t>
            </a:r>
            <a:endParaRPr lang="en-US" altLang="zh-CN" dirty="0"/>
          </a:p>
          <a:p>
            <a:pPr marL="457200" lvl="1" indent="0">
              <a:buNone/>
            </a:pPr>
            <a:r>
              <a:rPr lang="en-US" altLang="zh-CN" dirty="0"/>
              <a:t>     </a:t>
            </a:r>
            <a:endParaRPr lang="en-US" altLang="zh-CN" baseline="30000" dirty="0">
              <a:solidFill>
                <a:srgbClr val="0000FF"/>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36</a:t>
            </a:fld>
            <a:endParaRPr lang="en-US"/>
          </a:p>
        </p:txBody>
      </p:sp>
      <p:graphicFrame>
        <p:nvGraphicFramePr>
          <p:cNvPr id="2" name="对象 1"/>
          <p:cNvGraphicFramePr>
            <a:graphicFrameLocks noChangeAspect="1"/>
          </p:cNvGraphicFramePr>
          <p:nvPr/>
        </p:nvGraphicFramePr>
        <p:xfrm>
          <a:off x="1293018" y="5715000"/>
          <a:ext cx="6557963" cy="608013"/>
        </p:xfrm>
        <a:graphic>
          <a:graphicData uri="http://schemas.openxmlformats.org/presentationml/2006/ole">
            <mc:AlternateContent xmlns:mc="http://schemas.openxmlformats.org/markup-compatibility/2006">
              <mc:Choice xmlns:v="urn:schemas-microsoft-com:vml" Requires="v">
                <p:oleObj name="Formula" r:id="rId3" imgW="3925800" imgH="363240" progId="Equation.Ribbit">
                  <p:embed/>
                </p:oleObj>
              </mc:Choice>
              <mc:Fallback>
                <p:oleObj name="Formula" r:id="rId3" imgW="3925800" imgH="363240" progId="Equation.Ribbit">
                  <p:embed/>
                  <p:pic>
                    <p:nvPicPr>
                      <p:cNvPr id="2" name="对象 1"/>
                      <p:cNvPicPr/>
                      <p:nvPr/>
                    </p:nvPicPr>
                    <p:blipFill>
                      <a:blip r:embed="rId4"/>
                      <a:stretch>
                        <a:fillRect/>
                      </a:stretch>
                    </p:blipFill>
                    <p:spPr>
                      <a:xfrm>
                        <a:off x="1293018" y="5715000"/>
                        <a:ext cx="6557963" cy="60801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B5B17F3B-8C77-5CE0-7C09-7AD8B69D0CF0}"/>
              </a:ext>
            </a:extLst>
          </p:cNvPr>
          <p:cNvSpPr txBox="1"/>
          <p:nvPr/>
        </p:nvSpPr>
        <p:spPr>
          <a:xfrm>
            <a:off x="2819400" y="6259175"/>
            <a:ext cx="5867400" cy="461665"/>
          </a:xfrm>
          <a:prstGeom prst="rect">
            <a:avLst/>
          </a:prstGeom>
          <a:noFill/>
        </p:spPr>
        <p:txBody>
          <a:bodyPr wrap="square" rtlCol="0">
            <a:spAutoFit/>
          </a:bodyPr>
          <a:lstStyle/>
          <a:p>
            <a:pPr algn="ctr"/>
            <a:r>
              <a:rPr lang="zh-CN" altLang="en-US" sz="2400" b="1" dirty="0">
                <a:solidFill>
                  <a:srgbClr val="FF0000"/>
                </a:solidFill>
              </a:rPr>
              <a:t>就算有计算机，这个效率是不是忒低了点？</a:t>
            </a:r>
            <a:endParaRPr lang="en-US" altLang="zh-CN" sz="2400" b="1" dirty="0">
              <a:solidFill>
                <a:srgbClr val="FF0000"/>
              </a:solidFill>
            </a:endParaRPr>
          </a:p>
        </p:txBody>
      </p:sp>
    </p:spTree>
    <p:extLst>
      <p:ext uri="{BB962C8B-B14F-4D97-AF65-F5344CB8AC3E}">
        <p14:creationId xmlns:p14="http://schemas.microsoft.com/office/powerpoint/2010/main" val="103717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solidFill>
                  <a:srgbClr val="002060"/>
                </a:solidFill>
              </a:rPr>
              <a:t> 上一个问题，其他数据不变，会出现什么情况？</a:t>
            </a:r>
            <a:endParaRPr lang="en-US" altLang="zh-CN" dirty="0">
              <a:solidFill>
                <a:srgbClr val="002060"/>
              </a:solidFill>
            </a:endParaRPr>
          </a:p>
          <a:p>
            <a:pPr lvl="1"/>
            <a:r>
              <a:rPr lang="en-US" altLang="zh-CN" sz="2400" dirty="0"/>
              <a:t>20</a:t>
            </a:r>
            <a:r>
              <a:rPr lang="en-US" altLang="zh-CN" sz="2400" baseline="30000" dirty="0"/>
              <a:t>9</a:t>
            </a:r>
            <a:r>
              <a:rPr lang="en-US" altLang="zh-CN" sz="2400" dirty="0"/>
              <a:t> </a:t>
            </a:r>
            <a:r>
              <a:rPr lang="zh-CN" altLang="en-US" sz="2400" dirty="0"/>
              <a:t>需要分析追踪的人</a:t>
            </a:r>
            <a:endParaRPr lang="en-US" altLang="zh-CN" sz="2400" dirty="0"/>
          </a:p>
          <a:p>
            <a:pPr lvl="1"/>
            <a:r>
              <a:rPr lang="zh-CN" altLang="en-US" sz="2400" dirty="0"/>
              <a:t>检查</a:t>
            </a:r>
            <a:r>
              <a:rPr lang="en-US" altLang="zh-CN" sz="2400" dirty="0"/>
              <a:t>2000</a:t>
            </a:r>
            <a:r>
              <a:rPr lang="zh-CN" altLang="en-US" sz="2400" dirty="0"/>
              <a:t>天宾馆的记录</a:t>
            </a:r>
            <a:endParaRPr lang="en-US" altLang="zh-CN" sz="2400" dirty="0"/>
          </a:p>
          <a:p>
            <a:pPr lvl="1"/>
            <a:r>
              <a:rPr lang="zh-CN" altLang="en-US" sz="2400" dirty="0"/>
              <a:t>每个人每</a:t>
            </a:r>
            <a:r>
              <a:rPr lang="en-US" altLang="zh-CN" sz="2400" dirty="0"/>
              <a:t>100</a:t>
            </a:r>
            <a:r>
              <a:rPr lang="zh-CN" altLang="en-US" sz="2400" dirty="0"/>
              <a:t>天当中会有一天去宾馆</a:t>
            </a:r>
            <a:endParaRPr lang="en-US" altLang="zh-CN" sz="2400" dirty="0"/>
          </a:p>
          <a:p>
            <a:pPr lvl="1"/>
            <a:r>
              <a:rPr lang="zh-CN" altLang="en-US" sz="2400" dirty="0"/>
              <a:t>每个宾馆容纳</a:t>
            </a:r>
            <a:r>
              <a:rPr lang="en-US" altLang="zh-CN" sz="2400" dirty="0"/>
              <a:t>100</a:t>
            </a:r>
            <a:r>
              <a:rPr lang="zh-CN" altLang="en-US" sz="2400" dirty="0"/>
              <a:t>个人</a:t>
            </a:r>
            <a:endParaRPr lang="en-US" altLang="zh-CN" sz="2400" dirty="0"/>
          </a:p>
          <a:p>
            <a:pPr marL="457200" lvl="1" indent="0">
              <a:buNone/>
            </a:pPr>
            <a:endParaRPr lang="en-US" altLang="zh-CN" sz="2400" dirty="0"/>
          </a:p>
          <a:p>
            <a:pPr marL="118872" indent="0">
              <a:buNone/>
            </a:pPr>
            <a:endParaRPr lang="en-US" altLang="zh-CN"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37</a:t>
            </a:fld>
            <a:endParaRPr lang="en-US"/>
          </a:p>
        </p:txBody>
      </p:sp>
    </p:spTree>
    <p:extLst>
      <p:ext uri="{BB962C8B-B14F-4D97-AF65-F5344CB8AC3E}">
        <p14:creationId xmlns:p14="http://schemas.microsoft.com/office/powerpoint/2010/main" val="139115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1.2 </a:t>
            </a:r>
            <a:r>
              <a:rPr lang="zh-CN" altLang="en-US" dirty="0"/>
              <a:t>数据挖掘的统计限制</a:t>
            </a:r>
            <a:endParaRPr lang="en-US" dirty="0"/>
          </a:p>
        </p:txBody>
      </p:sp>
      <mc:AlternateContent xmlns:mc="http://schemas.openxmlformats.org/markup-compatibility/2006" xmlns:a14="http://schemas.microsoft.com/office/drawing/2010/main">
        <mc:Choice Requires="a14">
          <p:sp>
            <p:nvSpPr>
              <p:cNvPr id="77827" name="Rectangle 1027"/>
              <p:cNvSpPr>
                <a:spLocks noGrp="1" noChangeArrowheads="1"/>
              </p:cNvSpPr>
              <p:nvPr>
                <p:ph idx="1"/>
              </p:nvPr>
            </p:nvSpPr>
            <p:spPr>
              <a:xfrm>
                <a:off x="228600" y="1108486"/>
                <a:ext cx="8915400" cy="5749514"/>
              </a:xfrm>
            </p:spPr>
            <p:txBody>
              <a:bodyPr>
                <a:normAutofit fontScale="92500"/>
              </a:bodyPr>
              <a:lstStyle/>
              <a:p>
                <a:pPr marL="118872" indent="0">
                  <a:buNone/>
                </a:pPr>
                <a:r>
                  <a:rPr lang="en-US" altLang="zh-CN" dirty="0"/>
                  <a:t>1.2.2  </a:t>
                </a:r>
                <a:r>
                  <a:rPr lang="zh-CN" altLang="en-US" dirty="0"/>
                  <a:t>邦弗朗尼原理 </a:t>
                </a:r>
                <a:r>
                  <a:rPr lang="en-US" altLang="zh-CN" b="1" dirty="0" err="1">
                    <a:solidFill>
                      <a:srgbClr val="FF0066"/>
                    </a:solidFill>
                  </a:rPr>
                  <a:t>Bonferroni’s</a:t>
                </a:r>
                <a:r>
                  <a:rPr lang="en-US" altLang="zh-CN" b="1" dirty="0">
                    <a:solidFill>
                      <a:srgbClr val="FF0066"/>
                    </a:solidFill>
                  </a:rPr>
                  <a:t> principle</a:t>
                </a:r>
                <a:endParaRPr lang="en-US" altLang="zh-CN" dirty="0"/>
              </a:p>
              <a:p>
                <a:pPr marL="118872" indent="0">
                  <a:buNone/>
                </a:pPr>
                <a:r>
                  <a:rPr lang="zh-CN" altLang="en-US" dirty="0">
                    <a:solidFill>
                      <a:srgbClr val="002060"/>
                    </a:solidFill>
                  </a:rPr>
                  <a:t> 上一个问题，其他数据不变，会出现什么情况？</a:t>
                </a:r>
                <a:endParaRPr lang="en-US" altLang="zh-CN" dirty="0">
                  <a:solidFill>
                    <a:srgbClr val="002060"/>
                  </a:solidFill>
                </a:endParaRPr>
              </a:p>
              <a:p>
                <a:pPr lvl="1"/>
                <a:r>
                  <a:rPr lang="en-US" altLang="zh-CN" sz="2400" dirty="0"/>
                  <a:t>20</a:t>
                </a:r>
                <a:r>
                  <a:rPr lang="en-US" altLang="zh-CN" sz="2400" baseline="30000" dirty="0"/>
                  <a:t>9</a:t>
                </a:r>
                <a:r>
                  <a:rPr lang="en-US" altLang="zh-CN" sz="2400" dirty="0"/>
                  <a:t> </a:t>
                </a:r>
                <a:r>
                  <a:rPr lang="zh-CN" altLang="en-US" sz="2400" dirty="0"/>
                  <a:t>需要分析追踪的人</a:t>
                </a:r>
                <a:endParaRPr lang="en-US" altLang="zh-CN" sz="2400" dirty="0"/>
              </a:p>
              <a:p>
                <a:pPr lvl="1"/>
                <a:r>
                  <a:rPr lang="zh-CN" altLang="en-US" sz="2400" dirty="0"/>
                  <a:t>检查</a:t>
                </a:r>
                <a:r>
                  <a:rPr lang="en-US" altLang="zh-CN" sz="2400" dirty="0"/>
                  <a:t>2000</a:t>
                </a:r>
                <a:r>
                  <a:rPr lang="zh-CN" altLang="en-US" sz="2400" dirty="0"/>
                  <a:t>天宾馆的记录</a:t>
                </a:r>
                <a:endParaRPr lang="en-US" altLang="zh-CN" sz="2400" dirty="0"/>
              </a:p>
              <a:p>
                <a:pPr lvl="1"/>
                <a:r>
                  <a:rPr lang="zh-CN" altLang="en-US" sz="2400" dirty="0"/>
                  <a:t>每个人每</a:t>
                </a:r>
                <a:r>
                  <a:rPr lang="en-US" altLang="zh-CN" sz="2400" dirty="0"/>
                  <a:t>100</a:t>
                </a:r>
                <a:r>
                  <a:rPr lang="zh-CN" altLang="en-US" sz="2400" dirty="0"/>
                  <a:t>天当中会有一天去宾馆</a:t>
                </a:r>
                <a:endParaRPr lang="en-US" altLang="zh-CN" sz="2400" dirty="0"/>
              </a:p>
              <a:p>
                <a:pPr lvl="1"/>
                <a:r>
                  <a:rPr lang="zh-CN" altLang="en-US" sz="2400" dirty="0"/>
                  <a:t>每个宾馆容纳</a:t>
                </a:r>
                <a:r>
                  <a:rPr lang="en-US" altLang="zh-CN" sz="2400" dirty="0"/>
                  <a:t>100</a:t>
                </a:r>
                <a:r>
                  <a:rPr lang="zh-CN" altLang="en-US" sz="2400" dirty="0"/>
                  <a:t>个人，所以宾馆个数为</a:t>
                </a:r>
                <a:r>
                  <a:rPr lang="en-US" altLang="zh-CN" sz="2400" dirty="0"/>
                  <a:t>200000</a:t>
                </a:r>
                <a:r>
                  <a:rPr lang="zh-CN" altLang="en-US" sz="2400" dirty="0"/>
                  <a:t>个</a:t>
                </a:r>
                <a:endParaRPr lang="en-US" altLang="zh-CN" sz="2400" dirty="0"/>
              </a:p>
              <a:p>
                <a:pPr marL="457200" lvl="1" indent="0">
                  <a:buNone/>
                </a:pPr>
                <a:r>
                  <a:rPr lang="zh-CN" altLang="en-US" sz="2400" dirty="0"/>
                  <a:t>给定某天，任意两个人都去宾馆的概率为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−4</m:t>
                        </m:r>
                      </m:sup>
                    </m:sSup>
                  </m:oMath>
                </a14:m>
                <a:r>
                  <a:rPr lang="zh-CN" altLang="en-US" sz="2400" dirty="0"/>
                  <a:t>，入住同一宾馆的概率为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−4</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5×</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6</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5×</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−10</m:t>
                        </m:r>
                      </m:sup>
                    </m:sSup>
                  </m:oMath>
                </a14:m>
                <a:r>
                  <a:rPr lang="zh-CN" altLang="en-US" sz="2400" dirty="0"/>
                  <a:t>，任意给定的不同的两个日子，两人入住同一宾馆的概率为</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25×</m:t>
                        </m:r>
                        <m:r>
                          <a:rPr lang="en-US" altLang="zh-CN" sz="2400" i="1">
                            <a:latin typeface="Cambria Math" panose="02040503050406030204" pitchFamily="18" charset="0"/>
                          </a:rPr>
                          <m:t>10</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20</m:t>
                        </m:r>
                      </m:sup>
                    </m:sSup>
                  </m:oMath>
                </a14:m>
                <a:endParaRPr lang="en-US" altLang="zh-CN" sz="2400" dirty="0"/>
              </a:p>
              <a:p>
                <a:pPr lvl="1"/>
                <a:endParaRPr lang="en-US" altLang="zh-CN" sz="2400" dirty="0"/>
              </a:p>
              <a:p>
                <a:pPr lvl="1"/>
                <a:endParaRPr lang="en-US" altLang="zh-CN" sz="2400" dirty="0"/>
              </a:p>
              <a:p>
                <a:pPr lvl="1"/>
                <a:endParaRPr lang="en-US" altLang="zh-CN" sz="2400" dirty="0"/>
              </a:p>
              <a:p>
                <a:pPr marL="457200" lvl="1" indent="0">
                  <a:buNone/>
                </a:pPr>
                <a:r>
                  <a:rPr lang="zh-CN" altLang="en-US" sz="2400" dirty="0">
                    <a:solidFill>
                      <a:srgbClr val="FF0000"/>
                    </a:solidFill>
                  </a:rPr>
                  <a:t>我们会发现，工作量又进一步加大，而且更加不可能找到坏人。</a:t>
                </a:r>
                <a:endParaRPr lang="en-US" altLang="zh-CN" sz="2400" dirty="0">
                  <a:solidFill>
                    <a:srgbClr val="FF0000"/>
                  </a:solidFill>
                </a:endParaRPr>
              </a:p>
              <a:p>
                <a:pPr marL="118872" indent="0">
                  <a:buNone/>
                </a:pPr>
                <a:endParaRPr lang="en-US" altLang="zh-CN" dirty="0"/>
              </a:p>
            </p:txBody>
          </p:sp>
        </mc:Choice>
        <mc:Fallback xmlns="">
          <p:sp>
            <p:nvSpPr>
              <p:cNvPr id="77827" name="Rectangle 1027"/>
              <p:cNvSpPr>
                <a:spLocks noGrp="1" noRot="1" noChangeAspect="1" noMove="1" noResize="1" noEditPoints="1" noAdjustHandles="1" noChangeArrowheads="1" noChangeShapeType="1" noTextEdit="1"/>
              </p:cNvSpPr>
              <p:nvPr>
                <p:ph idx="1"/>
              </p:nvPr>
            </p:nvSpPr>
            <p:spPr>
              <a:xfrm>
                <a:off x="228600" y="1108486"/>
                <a:ext cx="8915400" cy="5749514"/>
              </a:xfrm>
              <a:blipFill>
                <a:blip r:embed="rId6"/>
                <a:stretch>
                  <a:fillRect l="-752" t="-636" r="-547"/>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38</a:t>
            </a:fld>
            <a:endParaRPr lang="en-US"/>
          </a:p>
        </p:txBody>
      </p:sp>
      <p:graphicFrame>
        <p:nvGraphicFramePr>
          <p:cNvPr id="5" name="对象 4"/>
          <p:cNvGraphicFramePr>
            <a:graphicFrameLocks noChangeAspect="1"/>
          </p:cNvGraphicFramePr>
          <p:nvPr/>
        </p:nvGraphicFramePr>
        <p:xfrm>
          <a:off x="2586037" y="5334000"/>
          <a:ext cx="4200525" cy="608013"/>
        </p:xfrm>
        <a:graphic>
          <a:graphicData uri="http://schemas.openxmlformats.org/presentationml/2006/ole">
            <mc:AlternateContent xmlns:mc="http://schemas.openxmlformats.org/markup-compatibility/2006">
              <mc:Choice xmlns:v="urn:schemas-microsoft-com:vml" Requires="v">
                <p:oleObj name="Formula" r:id="rId7" imgW="2514600" imgH="363240" progId="Equation.Ribbit">
                  <p:embed/>
                </p:oleObj>
              </mc:Choice>
              <mc:Fallback>
                <p:oleObj name="Formula" r:id="rId7" imgW="2514600" imgH="363240" progId="Equation.Ribbit">
                  <p:embed/>
                  <p:pic>
                    <p:nvPicPr>
                      <p:cNvPr id="5" name="对象 4"/>
                      <p:cNvPicPr/>
                      <p:nvPr/>
                    </p:nvPicPr>
                    <p:blipFill>
                      <a:blip r:embed="rId8"/>
                      <a:stretch>
                        <a:fillRect/>
                      </a:stretch>
                    </p:blipFill>
                    <p:spPr>
                      <a:xfrm>
                        <a:off x="2586037" y="5334000"/>
                        <a:ext cx="4200525" cy="608013"/>
                      </a:xfrm>
                      <a:prstGeom prst="rect">
                        <a:avLst/>
                      </a:prstGeom>
                    </p:spPr>
                  </p:pic>
                </p:oleObj>
              </mc:Fallback>
            </mc:AlternateContent>
          </a:graphicData>
        </a:graphic>
      </p:graphicFrame>
    </p:spTree>
    <p:extLst>
      <p:ext uri="{BB962C8B-B14F-4D97-AF65-F5344CB8AC3E}">
        <p14:creationId xmlns:p14="http://schemas.microsoft.com/office/powerpoint/2010/main" val="412657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1.3 </a:t>
            </a:r>
            <a:r>
              <a:rPr lang="zh-CN" altLang="en-US" dirty="0"/>
              <a:t>相关知识</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zh-CN" altLang="en-US" dirty="0">
                <a:solidFill>
                  <a:srgbClr val="002060"/>
                </a:solidFill>
              </a:rPr>
              <a:t> 本节中，我们将简要介绍一些有用的知识点，它们对于数据挖掘的研究相当有益。这些主题包括</a:t>
            </a:r>
            <a:r>
              <a:rPr lang="en-US" altLang="zh-CN" dirty="0">
                <a:solidFill>
                  <a:srgbClr val="002060"/>
                </a:solidFill>
              </a:rPr>
              <a:t>:</a:t>
            </a:r>
          </a:p>
          <a:p>
            <a:pPr>
              <a:buFont typeface="Wingdings" panose="05000000000000000000" pitchFamily="2" charset="2"/>
              <a:buChar char="n"/>
            </a:pPr>
            <a:r>
              <a:rPr lang="en-US" altLang="zh-CN" dirty="0">
                <a:solidFill>
                  <a:srgbClr val="002060"/>
                </a:solidFill>
              </a:rPr>
              <a:t> </a:t>
            </a:r>
            <a:r>
              <a:rPr lang="zh-CN" altLang="en-US" dirty="0">
                <a:solidFill>
                  <a:srgbClr val="002060"/>
                </a:solidFill>
              </a:rPr>
              <a:t>用于度量词语重要性的</a:t>
            </a:r>
            <a:r>
              <a:rPr lang="en-US" altLang="zh-CN" dirty="0">
                <a:solidFill>
                  <a:srgbClr val="C00000"/>
                </a:solidFill>
              </a:rPr>
              <a:t>TF.IDF</a:t>
            </a:r>
            <a:r>
              <a:rPr lang="zh-CN" altLang="en-US" dirty="0">
                <a:solidFill>
                  <a:srgbClr val="C00000"/>
                </a:solidFill>
              </a:rPr>
              <a:t>指标</a:t>
            </a:r>
            <a:r>
              <a:rPr lang="en-US" altLang="zh-CN" dirty="0">
                <a:solidFill>
                  <a:srgbClr val="002060"/>
                </a:solidFill>
              </a:rPr>
              <a:t>;</a:t>
            </a:r>
          </a:p>
          <a:p>
            <a:pPr>
              <a:buFont typeface="Wingdings" panose="05000000000000000000" pitchFamily="2" charset="2"/>
              <a:buChar char="n"/>
            </a:pPr>
            <a:r>
              <a:rPr lang="zh-CN" altLang="en-US" dirty="0">
                <a:solidFill>
                  <a:srgbClr val="C00000"/>
                </a:solidFill>
              </a:rPr>
              <a:t>哈希函数</a:t>
            </a:r>
            <a:r>
              <a:rPr lang="zh-CN" altLang="en-US" dirty="0">
                <a:solidFill>
                  <a:srgbClr val="002060"/>
                </a:solidFill>
              </a:rPr>
              <a:t>及其使用</a:t>
            </a:r>
            <a:r>
              <a:rPr lang="en-US" altLang="zh-CN" dirty="0">
                <a:solidFill>
                  <a:srgbClr val="002060"/>
                </a:solidFill>
              </a:rPr>
              <a:t>;</a:t>
            </a:r>
          </a:p>
          <a:p>
            <a:pPr>
              <a:buFont typeface="Wingdings" panose="05000000000000000000" pitchFamily="2" charset="2"/>
              <a:buChar char="n"/>
            </a:pPr>
            <a:r>
              <a:rPr lang="zh-CN" altLang="en-US" dirty="0">
                <a:solidFill>
                  <a:srgbClr val="C00000"/>
                </a:solidFill>
              </a:rPr>
              <a:t>二级存储器</a:t>
            </a:r>
            <a:r>
              <a:rPr lang="en-US" altLang="zh-CN" dirty="0">
                <a:solidFill>
                  <a:srgbClr val="C00000"/>
                </a:solidFill>
              </a:rPr>
              <a:t>(</a:t>
            </a:r>
            <a:r>
              <a:rPr lang="zh-CN" altLang="en-US" dirty="0">
                <a:solidFill>
                  <a:srgbClr val="C00000"/>
                </a:solidFill>
              </a:rPr>
              <a:t>磁盘</a:t>
            </a:r>
            <a:r>
              <a:rPr lang="en-US" altLang="zh-CN" dirty="0">
                <a:solidFill>
                  <a:srgbClr val="C00000"/>
                </a:solidFill>
              </a:rPr>
              <a:t>)</a:t>
            </a:r>
            <a:r>
              <a:rPr lang="zh-CN" altLang="en-US" dirty="0">
                <a:solidFill>
                  <a:srgbClr val="002060"/>
                </a:solidFill>
              </a:rPr>
              <a:t>及其对算法运行时间的影响；</a:t>
            </a:r>
            <a:endParaRPr lang="en-US" altLang="zh-CN" dirty="0">
              <a:solidFill>
                <a:srgbClr val="002060"/>
              </a:solidFill>
            </a:endParaRPr>
          </a:p>
          <a:p>
            <a:pPr>
              <a:buFont typeface="Wingdings" panose="05000000000000000000" pitchFamily="2" charset="2"/>
              <a:buChar char="n"/>
            </a:pPr>
            <a:r>
              <a:rPr lang="zh-CN" altLang="en-US" dirty="0">
                <a:solidFill>
                  <a:srgbClr val="C00000"/>
                </a:solidFill>
              </a:rPr>
              <a:t>自然对数的底</a:t>
            </a:r>
            <a:r>
              <a:rPr lang="en-US" altLang="zh-CN" dirty="0">
                <a:solidFill>
                  <a:srgbClr val="C00000"/>
                </a:solidFill>
              </a:rPr>
              <a:t>e</a:t>
            </a:r>
            <a:r>
              <a:rPr lang="zh-CN" altLang="en-US" dirty="0">
                <a:solidFill>
                  <a:srgbClr val="002060"/>
                </a:solidFill>
              </a:rPr>
              <a:t>及包含它的一系列恒等式</a:t>
            </a:r>
            <a:r>
              <a:rPr lang="en-US" altLang="zh-CN" dirty="0">
                <a:solidFill>
                  <a:srgbClr val="002060"/>
                </a:solidFill>
              </a:rPr>
              <a:t>;</a:t>
            </a:r>
          </a:p>
          <a:p>
            <a:pPr>
              <a:buFont typeface="Wingdings" panose="05000000000000000000" pitchFamily="2" charset="2"/>
              <a:buChar char="n"/>
            </a:pPr>
            <a:r>
              <a:rPr lang="zh-CN" altLang="en-US" dirty="0">
                <a:solidFill>
                  <a:srgbClr val="C00000"/>
                </a:solidFill>
              </a:rPr>
              <a:t>幂定律</a:t>
            </a:r>
            <a:r>
              <a:rPr lang="zh-CN" altLang="en-US" dirty="0">
                <a:solidFill>
                  <a:srgbClr val="002060"/>
                </a:solidFill>
              </a:rPr>
              <a:t>。</a:t>
            </a:r>
            <a:endParaRPr lang="en-US" altLang="zh-CN"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39</a:t>
            </a:fld>
            <a:endParaRPr lang="en-US"/>
          </a:p>
        </p:txBody>
      </p:sp>
    </p:spTree>
    <p:extLst>
      <p:ext uri="{BB962C8B-B14F-4D97-AF65-F5344CB8AC3E}">
        <p14:creationId xmlns:p14="http://schemas.microsoft.com/office/powerpoint/2010/main" val="414208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6F7911-22C3-898C-568E-60FED8EA5FD6}"/>
              </a:ext>
            </a:extLst>
          </p:cNvPr>
          <p:cNvPicPr>
            <a:picLocks noChangeAspect="1"/>
          </p:cNvPicPr>
          <p:nvPr/>
        </p:nvPicPr>
        <p:blipFill>
          <a:blip r:embed="rId3"/>
          <a:stretch>
            <a:fillRect/>
          </a:stretch>
        </p:blipFill>
        <p:spPr>
          <a:xfrm>
            <a:off x="92885" y="1247034"/>
            <a:ext cx="4140877" cy="5125931"/>
          </a:xfrm>
          <a:prstGeom prst="rect">
            <a:avLst/>
          </a:prstGeom>
        </p:spPr>
      </p:pic>
      <p:sp>
        <p:nvSpPr>
          <p:cNvPr id="2" name="标题 1"/>
          <p:cNvSpPr>
            <a:spLocks noGrp="1"/>
          </p:cNvSpPr>
          <p:nvPr>
            <p:ph type="title"/>
          </p:nvPr>
        </p:nvSpPr>
        <p:spPr/>
        <p:txBody>
          <a:bodyPr>
            <a:normAutofit/>
          </a:bodyPr>
          <a:lstStyle/>
          <a:p>
            <a:r>
              <a:rPr lang="zh-CN" altLang="en-US" dirty="0"/>
              <a:t>课程安排</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pic>
        <p:nvPicPr>
          <p:cNvPr id="7" name="图片 6"/>
          <p:cNvPicPr>
            <a:picLocks noChangeAspect="1"/>
          </p:cNvPicPr>
          <p:nvPr/>
        </p:nvPicPr>
        <p:blipFill>
          <a:blip r:embed="rId4"/>
          <a:stretch>
            <a:fillRect/>
          </a:stretch>
        </p:blipFill>
        <p:spPr>
          <a:xfrm>
            <a:off x="4686300" y="3810000"/>
            <a:ext cx="2286000" cy="2606040"/>
          </a:xfrm>
          <a:prstGeom prst="rect">
            <a:avLst/>
          </a:prstGeom>
        </p:spPr>
      </p:pic>
      <p:pic>
        <p:nvPicPr>
          <p:cNvPr id="8" name="图片 7"/>
          <p:cNvPicPr>
            <a:picLocks noChangeAspect="1"/>
          </p:cNvPicPr>
          <p:nvPr/>
        </p:nvPicPr>
        <p:blipFill>
          <a:blip r:embed="rId5"/>
          <a:stretch>
            <a:fillRect/>
          </a:stretch>
        </p:blipFill>
        <p:spPr>
          <a:xfrm>
            <a:off x="4343400" y="1223497"/>
            <a:ext cx="1660394" cy="1759522"/>
          </a:xfrm>
          <a:prstGeom prst="rect">
            <a:avLst/>
          </a:prstGeom>
        </p:spPr>
      </p:pic>
      <p:pic>
        <p:nvPicPr>
          <p:cNvPr id="9" name="图片 8"/>
          <p:cNvPicPr>
            <a:picLocks noChangeAspect="1"/>
          </p:cNvPicPr>
          <p:nvPr/>
        </p:nvPicPr>
        <p:blipFill rotWithShape="1">
          <a:blip r:embed="rId6"/>
          <a:srcRect l="21409" t="1" r="26054" b="486"/>
          <a:stretch/>
        </p:blipFill>
        <p:spPr>
          <a:xfrm flipH="1">
            <a:off x="6020547" y="1215030"/>
            <a:ext cx="1424475" cy="1792373"/>
          </a:xfrm>
          <a:prstGeom prst="rect">
            <a:avLst/>
          </a:prstGeom>
        </p:spPr>
      </p:pic>
      <p:pic>
        <p:nvPicPr>
          <p:cNvPr id="10" name="图片 9"/>
          <p:cNvPicPr>
            <a:picLocks noChangeAspect="1"/>
          </p:cNvPicPr>
          <p:nvPr/>
        </p:nvPicPr>
        <p:blipFill>
          <a:blip r:embed="rId7"/>
          <a:stretch>
            <a:fillRect/>
          </a:stretch>
        </p:blipFill>
        <p:spPr>
          <a:xfrm>
            <a:off x="7467600" y="1231964"/>
            <a:ext cx="1365446" cy="1820595"/>
          </a:xfrm>
          <a:prstGeom prst="rect">
            <a:avLst/>
          </a:prstGeom>
        </p:spPr>
      </p:pic>
      <p:cxnSp>
        <p:nvCxnSpPr>
          <p:cNvPr id="12" name="直接箭头连接符 11"/>
          <p:cNvCxnSpPr>
            <a:cxnSpLocks/>
          </p:cNvCxnSpPr>
          <p:nvPr/>
        </p:nvCxnSpPr>
        <p:spPr>
          <a:xfrm>
            <a:off x="685800" y="2514600"/>
            <a:ext cx="4000500" cy="537959"/>
          </a:xfrm>
          <a:prstGeom prst="straightConnector1">
            <a:avLst/>
          </a:prstGeom>
          <a:ln w="28575">
            <a:solidFill>
              <a:srgbClr val="008000"/>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cxnSpLocks/>
          </p:cNvCxnSpPr>
          <p:nvPr/>
        </p:nvCxnSpPr>
        <p:spPr>
          <a:xfrm>
            <a:off x="990600" y="3235841"/>
            <a:ext cx="3810000" cy="1031359"/>
          </a:xfrm>
          <a:prstGeom prst="straightConnector1">
            <a:avLst/>
          </a:prstGeom>
          <a:ln w="28575">
            <a:solidFill>
              <a:srgbClr val="008000"/>
            </a:solidFill>
            <a:tailEnd type="triangle"/>
          </a:ln>
        </p:spPr>
        <p:style>
          <a:lnRef idx="1">
            <a:schemeClr val="dk1"/>
          </a:lnRef>
          <a:fillRef idx="0">
            <a:schemeClr val="dk1"/>
          </a:fillRef>
          <a:effectRef idx="0">
            <a:schemeClr val="dk1"/>
          </a:effectRef>
          <a:fontRef idx="minor">
            <a:schemeClr val="tx1"/>
          </a:fontRef>
        </p:style>
      </p:cxnSp>
      <p:sp>
        <p:nvSpPr>
          <p:cNvPr id="15" name="矩形 14"/>
          <p:cNvSpPr/>
          <p:nvPr/>
        </p:nvSpPr>
        <p:spPr>
          <a:xfrm>
            <a:off x="6980676" y="3657600"/>
            <a:ext cx="2040647" cy="2585323"/>
          </a:xfrm>
          <a:prstGeom prst="rect">
            <a:avLst/>
          </a:prstGeom>
        </p:spPr>
        <p:txBody>
          <a:bodyPr wrap="square">
            <a:spAutoFit/>
          </a:bodyPr>
          <a:lstStyle/>
          <a:p>
            <a:r>
              <a:rPr lang="zh-CN" altLang="en-US" dirty="0"/>
              <a:t>王斌，小米公司自然语言处理首席科学家，原中国科学院信息工程研究所研究员、博导、第二研究室信息检索课题组组长，研究方向为信息检索与自然语言处理</a:t>
            </a:r>
          </a:p>
        </p:txBody>
      </p:sp>
    </p:spTree>
    <p:extLst>
      <p:ext uri="{BB962C8B-B14F-4D97-AF65-F5344CB8AC3E}">
        <p14:creationId xmlns:p14="http://schemas.microsoft.com/office/powerpoint/2010/main" val="1693438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1.3 </a:t>
            </a:r>
            <a:r>
              <a:rPr lang="zh-CN" altLang="en-US" dirty="0"/>
              <a:t>相关知识</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en-US" altLang="zh-CN" dirty="0">
                <a:solidFill>
                  <a:srgbClr val="002060"/>
                </a:solidFill>
              </a:rPr>
              <a:t>1.3.1 </a:t>
            </a:r>
            <a:r>
              <a:rPr lang="zh-CN" altLang="en-US" dirty="0">
                <a:solidFill>
                  <a:srgbClr val="002060"/>
                </a:solidFill>
              </a:rPr>
              <a:t>词语在文档中的重要性</a:t>
            </a:r>
            <a:r>
              <a:rPr lang="en-US" altLang="zh-CN" dirty="0">
                <a:solidFill>
                  <a:srgbClr val="002060"/>
                </a:solidFill>
              </a:rPr>
              <a:t>;</a:t>
            </a:r>
          </a:p>
          <a:p>
            <a:pPr>
              <a:buFont typeface="Wingdings" panose="05000000000000000000" pitchFamily="2" charset="2"/>
              <a:buChar char="n"/>
            </a:pPr>
            <a:r>
              <a:rPr lang="zh-CN" altLang="en-US" dirty="0">
                <a:solidFill>
                  <a:srgbClr val="002060"/>
                </a:solidFill>
              </a:rPr>
              <a:t>新闻</a:t>
            </a:r>
            <a:r>
              <a:rPr lang="en-US" altLang="zh-CN" dirty="0">
                <a:solidFill>
                  <a:srgbClr val="002060"/>
                </a:solidFill>
              </a:rPr>
              <a:t>app</a:t>
            </a:r>
            <a:r>
              <a:rPr lang="zh-CN" altLang="en-US" dirty="0">
                <a:solidFill>
                  <a:srgbClr val="002060"/>
                </a:solidFill>
              </a:rPr>
              <a:t>中，比如介绍手机的文档里，会有“小米”、“华为”、“屏幕指纹”、“水滴屏”、“三摄”、“四摄”、“苹果”、“</a:t>
            </a:r>
            <a:r>
              <a:rPr lang="en-US" altLang="zh-CN" dirty="0" err="1">
                <a:solidFill>
                  <a:srgbClr val="002060"/>
                </a:solidFill>
              </a:rPr>
              <a:t>FaceID</a:t>
            </a:r>
            <a:r>
              <a:rPr lang="zh-CN" altLang="en-US" dirty="0">
                <a:solidFill>
                  <a:srgbClr val="002060"/>
                </a:solidFill>
              </a:rPr>
              <a:t>”</a:t>
            </a:r>
            <a:endParaRPr lang="en-US" altLang="zh-CN" dirty="0">
              <a:solidFill>
                <a:srgbClr val="C00000"/>
              </a:solidFill>
            </a:endParaRPr>
          </a:p>
          <a:p>
            <a:pPr marL="118872" indent="0">
              <a:buNone/>
            </a:pPr>
            <a:r>
              <a:rPr lang="zh-CN" altLang="en-US" dirty="0">
                <a:solidFill>
                  <a:srgbClr val="002060"/>
                </a:solidFill>
              </a:rPr>
              <a:t>而且</a:t>
            </a:r>
            <a:r>
              <a:rPr lang="zh-CN" altLang="en-US" dirty="0">
                <a:solidFill>
                  <a:srgbClr val="C00000"/>
                </a:solidFill>
              </a:rPr>
              <a:t>这些内容</a:t>
            </a:r>
            <a:r>
              <a:rPr lang="zh-CN" altLang="en-US" dirty="0">
                <a:solidFill>
                  <a:srgbClr val="002060"/>
                </a:solidFill>
              </a:rPr>
              <a:t>可能只在这些文档里会</a:t>
            </a:r>
            <a:r>
              <a:rPr lang="zh-CN" altLang="en-US" dirty="0">
                <a:solidFill>
                  <a:srgbClr val="C00000"/>
                </a:solidFill>
              </a:rPr>
              <a:t>频繁</a:t>
            </a:r>
            <a:r>
              <a:rPr lang="zh-CN" altLang="en-US" dirty="0">
                <a:solidFill>
                  <a:srgbClr val="002060"/>
                </a:solidFill>
              </a:rPr>
              <a:t>出现（有区分性质），其他分类的新闻内容未必出现那么多。</a:t>
            </a:r>
            <a:endParaRPr lang="en-US" altLang="zh-CN" dirty="0">
              <a:solidFill>
                <a:srgbClr val="002060"/>
              </a:solidFill>
            </a:endParaRPr>
          </a:p>
          <a:p>
            <a:pPr marL="118872" indent="0">
              <a:buNone/>
            </a:pPr>
            <a:endParaRPr lang="en-US" altLang="zh-CN" dirty="0">
              <a:solidFill>
                <a:srgbClr val="002060"/>
              </a:solidFill>
            </a:endParaRPr>
          </a:p>
          <a:p>
            <a:pPr marL="118872" indent="0">
              <a:buNone/>
            </a:pPr>
            <a:r>
              <a:rPr lang="zh-CN" altLang="en-US" dirty="0">
                <a:solidFill>
                  <a:srgbClr val="002060"/>
                </a:solidFill>
              </a:rPr>
              <a:t>而有些词语在任何文档里都经常出现，比如“的”</a:t>
            </a:r>
            <a:endParaRPr lang="en-US" altLang="zh-CN" dirty="0">
              <a:solidFill>
                <a:srgbClr val="002060"/>
              </a:solidFill>
            </a:endParaRPr>
          </a:p>
          <a:p>
            <a:pPr marL="118872" indent="0">
              <a:buNone/>
            </a:pPr>
            <a:r>
              <a:rPr lang="zh-CN" altLang="en-US" dirty="0">
                <a:solidFill>
                  <a:srgbClr val="002060"/>
                </a:solidFill>
              </a:rPr>
              <a:t>“这个”，“好看”等等</a:t>
            </a:r>
            <a:endParaRPr lang="en-US" altLang="zh-CN" dirty="0">
              <a:solidFill>
                <a:srgbClr val="002060"/>
              </a:solidFill>
            </a:endParaRPr>
          </a:p>
          <a:p>
            <a:pPr marL="118872" indent="0">
              <a:buNone/>
            </a:pPr>
            <a:endParaRPr lang="en-US" altLang="zh-CN"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40</a:t>
            </a:fld>
            <a:endParaRPr lang="en-US"/>
          </a:p>
        </p:txBody>
      </p:sp>
    </p:spTree>
    <p:extLst>
      <p:ext uri="{BB962C8B-B14F-4D97-AF65-F5344CB8AC3E}">
        <p14:creationId xmlns:p14="http://schemas.microsoft.com/office/powerpoint/2010/main" val="1809100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1.3 </a:t>
            </a:r>
            <a:r>
              <a:rPr lang="zh-CN" altLang="en-US" dirty="0"/>
              <a:t>相关知识</a:t>
            </a:r>
            <a:endParaRPr lang="en-US" dirty="0"/>
          </a:p>
        </p:txBody>
      </p:sp>
      <p:sp>
        <p:nvSpPr>
          <p:cNvPr id="77827" name="Rectangle 1027"/>
          <p:cNvSpPr>
            <a:spLocks noGrp="1" noChangeArrowheads="1"/>
          </p:cNvSpPr>
          <p:nvPr>
            <p:ph idx="1"/>
          </p:nvPr>
        </p:nvSpPr>
        <p:spPr>
          <a:xfrm>
            <a:off x="228600" y="1108486"/>
            <a:ext cx="8915400" cy="5749514"/>
          </a:xfrm>
        </p:spPr>
        <p:txBody>
          <a:bodyPr>
            <a:normAutofit/>
          </a:bodyPr>
          <a:lstStyle/>
          <a:p>
            <a:pPr marL="118872" indent="0">
              <a:buNone/>
            </a:pPr>
            <a:r>
              <a:rPr lang="en-US" altLang="zh-CN" dirty="0">
                <a:solidFill>
                  <a:srgbClr val="002060"/>
                </a:solidFill>
              </a:rPr>
              <a:t>1.3.1 </a:t>
            </a:r>
            <a:r>
              <a:rPr lang="zh-CN" altLang="en-US" dirty="0">
                <a:solidFill>
                  <a:srgbClr val="002060"/>
                </a:solidFill>
              </a:rPr>
              <a:t>词语在文档中的重要性</a:t>
            </a:r>
            <a:endParaRPr lang="en-US" altLang="zh-CN" dirty="0">
              <a:solidFill>
                <a:srgbClr val="002060"/>
              </a:solidFill>
            </a:endParaRPr>
          </a:p>
          <a:p>
            <a:pPr marL="118872" indent="0">
              <a:buNone/>
            </a:pPr>
            <a:endParaRPr lang="en-US" altLang="zh-CN" dirty="0">
              <a:solidFill>
                <a:srgbClr val="002060"/>
              </a:solidFill>
            </a:endParaRPr>
          </a:p>
          <a:p>
            <a:pPr>
              <a:buFont typeface="Wingdings" panose="05000000000000000000" pitchFamily="2" charset="2"/>
              <a:buChar char="n"/>
            </a:pPr>
            <a:r>
              <a:rPr lang="zh-CN" altLang="en-US" dirty="0">
                <a:solidFill>
                  <a:srgbClr val="002060"/>
                </a:solidFill>
              </a:rPr>
              <a:t> 这种度量给定词语在少数文档中反复出现程度的形式化指标称为</a:t>
            </a:r>
            <a:r>
              <a:rPr lang="en-US" altLang="zh-CN" dirty="0">
                <a:solidFill>
                  <a:srgbClr val="C00000"/>
                </a:solidFill>
              </a:rPr>
              <a:t>TF.IDF</a:t>
            </a:r>
            <a:endParaRPr lang="en-US" altLang="zh-CN" b="1" dirty="0">
              <a:solidFill>
                <a:srgbClr val="0070C0"/>
              </a:solidFill>
            </a:endParaRPr>
          </a:p>
          <a:p>
            <a:pPr>
              <a:buFont typeface="Wingdings" panose="05000000000000000000" pitchFamily="2" charset="2"/>
              <a:buChar char="n"/>
            </a:pPr>
            <a:r>
              <a:rPr lang="en-US" altLang="zh-CN" dirty="0">
                <a:solidFill>
                  <a:srgbClr val="002060"/>
                </a:solidFill>
              </a:rPr>
              <a:t>TF</a:t>
            </a:r>
            <a:r>
              <a:rPr lang="zh-CN" altLang="en-US" dirty="0">
                <a:solidFill>
                  <a:srgbClr val="002060"/>
                </a:solidFill>
              </a:rPr>
              <a:t>指词项频率，是</a:t>
            </a:r>
            <a:r>
              <a:rPr lang="en-US" altLang="zh-CN" dirty="0">
                <a:solidFill>
                  <a:srgbClr val="C00000"/>
                </a:solidFill>
              </a:rPr>
              <a:t>Term Frequency</a:t>
            </a:r>
            <a:r>
              <a:rPr lang="zh-CN" altLang="en-US" dirty="0">
                <a:solidFill>
                  <a:srgbClr val="002060"/>
                </a:solidFill>
              </a:rPr>
              <a:t>的缩写</a:t>
            </a:r>
            <a:r>
              <a:rPr lang="en-US" altLang="zh-CN" dirty="0">
                <a:solidFill>
                  <a:srgbClr val="002060"/>
                </a:solidFill>
              </a:rPr>
              <a:t>;</a:t>
            </a:r>
          </a:p>
          <a:p>
            <a:pPr>
              <a:buFont typeface="Wingdings" panose="05000000000000000000" pitchFamily="2" charset="2"/>
              <a:buChar char="n"/>
            </a:pPr>
            <a:r>
              <a:rPr lang="en-US" altLang="zh-CN" dirty="0">
                <a:solidFill>
                  <a:srgbClr val="002060"/>
                </a:solidFill>
              </a:rPr>
              <a:t>IDF</a:t>
            </a:r>
            <a:r>
              <a:rPr lang="zh-CN" altLang="en-US" dirty="0">
                <a:solidFill>
                  <a:srgbClr val="002060"/>
                </a:solidFill>
              </a:rPr>
              <a:t>指逆文档频率，是</a:t>
            </a:r>
            <a:r>
              <a:rPr lang="en-US" altLang="zh-CN" dirty="0">
                <a:solidFill>
                  <a:srgbClr val="C00000"/>
                </a:solidFill>
              </a:rPr>
              <a:t>Inverse Document Frequency</a:t>
            </a:r>
            <a:r>
              <a:rPr lang="zh-CN" altLang="en-US" dirty="0">
                <a:solidFill>
                  <a:srgbClr val="002060"/>
                </a:solidFill>
              </a:rPr>
              <a:t>的缩写</a:t>
            </a:r>
            <a:r>
              <a:rPr lang="en-US" altLang="zh-CN" dirty="0">
                <a:solidFill>
                  <a:srgbClr val="002060"/>
                </a:solidFill>
              </a:rPr>
              <a:t>;</a:t>
            </a:r>
          </a:p>
          <a:p>
            <a:pPr>
              <a:buFont typeface="Wingdings" panose="05000000000000000000" pitchFamily="2" charset="2"/>
              <a:buChar char="n"/>
            </a:pPr>
            <a:r>
              <a:rPr lang="en-US" altLang="zh-CN" dirty="0">
                <a:solidFill>
                  <a:srgbClr val="002060"/>
                </a:solidFill>
              </a:rPr>
              <a:t>TF.IDF</a:t>
            </a:r>
            <a:r>
              <a:rPr lang="zh-CN" altLang="en-US" dirty="0">
                <a:solidFill>
                  <a:srgbClr val="002060"/>
                </a:solidFill>
              </a:rPr>
              <a:t>表示词项频率乘以逆文档频率。</a:t>
            </a:r>
            <a:endParaRPr lang="en-US" altLang="zh-CN" dirty="0">
              <a:solidFill>
                <a:srgbClr val="002060"/>
              </a:solidFill>
            </a:endParaRPr>
          </a:p>
        </p:txBody>
      </p:sp>
      <p:sp>
        <p:nvSpPr>
          <p:cNvPr id="7" name="Slide Number Placeholder 6"/>
          <p:cNvSpPr>
            <a:spLocks noGrp="1"/>
          </p:cNvSpPr>
          <p:nvPr>
            <p:ph type="sldNum" sz="quarter" idx="12"/>
          </p:nvPr>
        </p:nvSpPr>
        <p:spPr/>
        <p:txBody>
          <a:bodyPr/>
          <a:lstStyle/>
          <a:p>
            <a:fld id="{19B12225-5612-419B-A8D5-4B8EEE4C217E}" type="slidenum">
              <a:rPr lang="en-US" smtClean="0"/>
              <a:pPr/>
              <a:t>41</a:t>
            </a:fld>
            <a:endParaRPr lang="en-US"/>
          </a:p>
        </p:txBody>
      </p:sp>
    </p:spTree>
    <p:extLst>
      <p:ext uri="{BB962C8B-B14F-4D97-AF65-F5344CB8AC3E}">
        <p14:creationId xmlns:p14="http://schemas.microsoft.com/office/powerpoint/2010/main" val="2756386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ChangeArrowheads="1"/>
          </p:cNvSpPr>
          <p:nvPr>
            <p:ph type="title"/>
          </p:nvPr>
        </p:nvSpPr>
        <p:spPr/>
        <p:txBody>
          <a:bodyPr/>
          <a:lstStyle/>
          <a:p>
            <a:r>
              <a:rPr lang="en-US" dirty="0"/>
              <a:t>1.3 </a:t>
            </a:r>
            <a:r>
              <a:rPr lang="zh-CN" altLang="en-US" dirty="0"/>
              <a:t>相关知识</a:t>
            </a:r>
            <a:endParaRPr lang="en-US" dirty="0"/>
          </a:p>
        </p:txBody>
      </p:sp>
      <mc:AlternateContent xmlns:mc="http://schemas.openxmlformats.org/markup-compatibility/2006" xmlns:a14="http://schemas.microsoft.com/office/drawing/2010/main">
        <mc:Choice Requires="a14">
          <p:sp>
            <p:nvSpPr>
              <p:cNvPr id="77827" name="Rectangle 1027"/>
              <p:cNvSpPr>
                <a:spLocks noGrp="1" noChangeArrowheads="1"/>
              </p:cNvSpPr>
              <p:nvPr>
                <p:ph idx="1"/>
              </p:nvPr>
            </p:nvSpPr>
            <p:spPr>
              <a:xfrm>
                <a:off x="228600" y="1009904"/>
                <a:ext cx="8915400" cy="5848096"/>
              </a:xfrm>
            </p:spPr>
            <p:txBody>
              <a:bodyPr>
                <a:normAutofit/>
              </a:bodyPr>
              <a:lstStyle/>
              <a:p>
                <a:pPr marL="118872" indent="0">
                  <a:buNone/>
                </a:pPr>
                <a:r>
                  <a:rPr lang="en-US" altLang="zh-CN" sz="3000" dirty="0">
                    <a:solidFill>
                      <a:srgbClr val="002060"/>
                    </a:solidFill>
                  </a:rPr>
                  <a:t>1.3.1 </a:t>
                </a:r>
                <a:r>
                  <a:rPr lang="zh-CN" altLang="en-US" sz="3000" dirty="0">
                    <a:solidFill>
                      <a:srgbClr val="002060"/>
                    </a:solidFill>
                  </a:rPr>
                  <a:t>词语在文档中的重要性</a:t>
                </a:r>
                <a:endParaRPr lang="en-US" altLang="zh-CN" sz="3000" dirty="0">
                  <a:solidFill>
                    <a:srgbClr val="002060"/>
                  </a:solidFill>
                </a:endParaRPr>
              </a:p>
              <a:p>
                <a:pPr>
                  <a:buFont typeface="Wingdings" panose="05000000000000000000" pitchFamily="2" charset="2"/>
                  <a:buChar char="n"/>
                </a:pPr>
                <a:r>
                  <a:rPr lang="zh-CN" altLang="en-US" dirty="0">
                    <a:solidFill>
                      <a:srgbClr val="002060"/>
                    </a:solidFill>
                  </a:rPr>
                  <a:t>假定文档集中有</a:t>
                </a:r>
                <a:r>
                  <a:rPr lang="en-US" altLang="zh-CN" dirty="0">
                    <a:solidFill>
                      <a:srgbClr val="002060"/>
                    </a:solidFill>
                  </a:rPr>
                  <a:t>N</a:t>
                </a:r>
                <a:r>
                  <a:rPr lang="zh-CN" altLang="en-US" dirty="0">
                    <a:solidFill>
                      <a:srgbClr val="002060"/>
                    </a:solidFill>
                  </a:rPr>
                  <a:t>篇文档，</a:t>
                </a:r>
                <a14:m>
                  <m:oMath xmlns:m="http://schemas.openxmlformats.org/officeDocument/2006/math">
                    <m:sSub>
                      <m:sSubPr>
                        <m:ctrlPr>
                          <a:rPr lang="zh-CN" altLang="en-US" i="1" smtClean="0">
                            <a:solidFill>
                              <a:srgbClr val="002060"/>
                            </a:solidFill>
                            <a:latin typeface="Cambria Math" panose="02040503050406030204" pitchFamily="18" charset="0"/>
                          </a:rPr>
                        </m:ctrlPr>
                      </m:sSubPr>
                      <m:e>
                        <m:r>
                          <a:rPr lang="zh-CN" altLang="en-US" i="1" smtClean="0">
                            <a:solidFill>
                              <a:srgbClr val="002060"/>
                            </a:solidFill>
                            <a:latin typeface="Cambria Math" panose="02040503050406030204" pitchFamily="18" charset="0"/>
                          </a:rPr>
                          <m:t>𝑓</m:t>
                        </m:r>
                      </m:e>
                      <m:sub>
                        <m:r>
                          <a:rPr lang="zh-CN" altLang="en-US" i="1" smtClean="0">
                            <a:solidFill>
                              <a:srgbClr val="002060"/>
                            </a:solidFill>
                            <a:latin typeface="Cambria Math" panose="02040503050406030204" pitchFamily="18" charset="0"/>
                          </a:rPr>
                          <m:t>𝑖𝑗</m:t>
                        </m:r>
                      </m:sub>
                    </m:sSub>
                  </m:oMath>
                </a14:m>
                <a:r>
                  <a:rPr lang="zh-CN" altLang="en-US" dirty="0">
                    <a:solidFill>
                      <a:srgbClr val="002060"/>
                    </a:solidFill>
                  </a:rPr>
                  <a:t>为词项</a:t>
                </a:r>
                <a:r>
                  <a:rPr lang="en-US" altLang="zh-CN" dirty="0">
                    <a:solidFill>
                      <a:srgbClr val="002060"/>
                    </a:solidFill>
                  </a:rPr>
                  <a:t>i</a:t>
                </a:r>
                <a:r>
                  <a:rPr lang="zh-CN" altLang="en-US" dirty="0">
                    <a:solidFill>
                      <a:srgbClr val="002060"/>
                    </a:solidFill>
                  </a:rPr>
                  <a:t>在文档</a:t>
                </a:r>
                <a:r>
                  <a:rPr lang="en-US" altLang="zh-CN" dirty="0">
                    <a:solidFill>
                      <a:srgbClr val="002060"/>
                    </a:solidFill>
                  </a:rPr>
                  <a:t>j</a:t>
                </a:r>
                <a:r>
                  <a:rPr lang="zh-CN" altLang="en-US" dirty="0">
                    <a:solidFill>
                      <a:srgbClr val="002060"/>
                    </a:solidFill>
                  </a:rPr>
                  <a:t>中出现的频率（即次数），于是，词项</a:t>
                </a:r>
                <a:r>
                  <a:rPr lang="en-US" altLang="zh-CN" dirty="0" err="1">
                    <a:solidFill>
                      <a:srgbClr val="002060"/>
                    </a:solidFill>
                  </a:rPr>
                  <a:t>i</a:t>
                </a:r>
                <a:r>
                  <a:rPr lang="zh-CN" altLang="en-US" dirty="0">
                    <a:solidFill>
                      <a:srgbClr val="002060"/>
                    </a:solidFill>
                  </a:rPr>
                  <a:t>在文档中的词项频率</a:t>
                </a:r>
                <a14:m>
                  <m:oMath xmlns:m="http://schemas.openxmlformats.org/officeDocument/2006/math">
                    <m:r>
                      <a:rPr lang="zh-CN" altLang="en-US" i="1" smtClean="0">
                        <a:solidFill>
                          <a:srgbClr val="002060"/>
                        </a:solidFill>
                        <a:latin typeface="Cambria Math" panose="02040503050406030204" pitchFamily="18" charset="0"/>
                      </a:rPr>
                      <m:t>𝑇</m:t>
                    </m:r>
                    <m:sSub>
                      <m:sSubPr>
                        <m:ctrlPr>
                          <a:rPr lang="zh-CN" altLang="en-US" i="1" smtClean="0">
                            <a:solidFill>
                              <a:srgbClr val="002060"/>
                            </a:solidFill>
                            <a:latin typeface="Cambria Math" panose="02040503050406030204" pitchFamily="18" charset="0"/>
                          </a:rPr>
                        </m:ctrlPr>
                      </m:sSubPr>
                      <m:e>
                        <m:r>
                          <a:rPr lang="zh-CN" altLang="en-US" i="1" smtClean="0">
                            <a:solidFill>
                              <a:srgbClr val="002060"/>
                            </a:solidFill>
                            <a:latin typeface="Cambria Math" panose="02040503050406030204" pitchFamily="18" charset="0"/>
                          </a:rPr>
                          <m:t>𝐹</m:t>
                        </m:r>
                      </m:e>
                      <m:sub>
                        <m:r>
                          <m:rPr>
                            <m:sty m:val="p"/>
                          </m:rPr>
                          <a:rPr lang="en-US" altLang="zh-CN" i="1">
                            <a:solidFill>
                              <a:srgbClr val="002060"/>
                            </a:solidFill>
                            <a:latin typeface="Cambria Math" panose="02040503050406030204" pitchFamily="18" charset="0"/>
                          </a:rPr>
                          <m:t>ij</m:t>
                        </m:r>
                      </m:sub>
                    </m:sSub>
                  </m:oMath>
                </a14:m>
                <a:r>
                  <a:rPr lang="zh-CN" altLang="en-US" dirty="0">
                    <a:solidFill>
                      <a:srgbClr val="002060"/>
                    </a:solidFill>
                  </a:rPr>
                  <a:t>定义为</a:t>
                </a:r>
                <a:r>
                  <a:rPr lang="en-US" altLang="zh-CN" dirty="0">
                    <a:solidFill>
                      <a:srgbClr val="002060"/>
                    </a:solidFill>
                  </a:rPr>
                  <a:t>       </a:t>
                </a:r>
                <a14:m>
                  <m:oMath xmlns:m="http://schemas.openxmlformats.org/officeDocument/2006/math">
                    <m:sSub>
                      <m:sSubPr>
                        <m:ctrlPr>
                          <a:rPr lang="en-US" altLang="zh-CN" b="0"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𝑇𝐹</m:t>
                        </m:r>
                      </m:e>
                      <m:sub>
                        <m:r>
                          <a:rPr lang="en-US" altLang="zh-CN" b="0" i="1" smtClean="0">
                            <a:solidFill>
                              <a:schemeClr val="accent6"/>
                            </a:solidFill>
                            <a:latin typeface="Cambria Math" panose="02040503050406030204" pitchFamily="18" charset="0"/>
                          </a:rPr>
                          <m:t>𝑖𝑗</m:t>
                        </m:r>
                      </m:sub>
                    </m:sSub>
                    <m:r>
                      <a:rPr lang="en-US" altLang="zh-CN" b="0" i="1" smtClean="0">
                        <a:solidFill>
                          <a:srgbClr val="002060"/>
                        </a:solidFill>
                        <a:latin typeface="Cambria Math" panose="02040503050406030204" pitchFamily="18" charset="0"/>
                      </a:rPr>
                      <m:t>=</m:t>
                    </m:r>
                    <m:f>
                      <m:fPr>
                        <m:ctrlPr>
                          <a:rPr lang="en-US" altLang="zh-CN" b="0" i="1" smtClean="0">
                            <a:solidFill>
                              <a:srgbClr val="002060"/>
                            </a:solidFill>
                            <a:latin typeface="Cambria Math" panose="02040503050406030204" pitchFamily="18" charset="0"/>
                          </a:rPr>
                        </m:ctrlPr>
                      </m:fPr>
                      <m:num>
                        <m:sSub>
                          <m:sSubPr>
                            <m:ctrlPr>
                              <a:rPr lang="en-US" altLang="zh-CN" b="0"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𝑓</m:t>
                            </m:r>
                          </m:e>
                          <m:sub>
                            <m:r>
                              <a:rPr lang="en-US" altLang="zh-CN" b="0" i="1" smtClean="0">
                                <a:solidFill>
                                  <a:srgbClr val="002060"/>
                                </a:solidFill>
                                <a:latin typeface="Cambria Math" panose="02040503050406030204" pitchFamily="18" charset="0"/>
                              </a:rPr>
                              <m:t>𝑖𝑗</m:t>
                            </m:r>
                          </m:sub>
                        </m:sSub>
                      </m:num>
                      <m:den>
                        <m:sSub>
                          <m:sSubPr>
                            <m:ctrlPr>
                              <a:rPr lang="en-US" altLang="zh-CN" b="0"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𝑚𝑎𝑥</m:t>
                            </m:r>
                          </m:e>
                          <m:sub>
                            <m:r>
                              <a:rPr lang="en-US" altLang="zh-CN" b="0" i="1" smtClean="0">
                                <a:solidFill>
                                  <a:srgbClr val="002060"/>
                                </a:solidFill>
                                <a:latin typeface="Cambria Math" panose="02040503050406030204" pitchFamily="18" charset="0"/>
                              </a:rPr>
                              <m:t>𝑘</m:t>
                            </m:r>
                          </m:sub>
                        </m:sSub>
                        <m:sSub>
                          <m:sSubPr>
                            <m:ctrlPr>
                              <a:rPr lang="en-US" altLang="zh-CN" b="0"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𝑓</m:t>
                            </m:r>
                          </m:e>
                          <m:sub>
                            <m:r>
                              <a:rPr lang="en-US" altLang="zh-CN" b="0" i="1" smtClean="0">
                                <a:solidFill>
                                  <a:srgbClr val="002060"/>
                                </a:solidFill>
                                <a:latin typeface="Cambria Math" panose="02040503050406030204" pitchFamily="18" charset="0"/>
                              </a:rPr>
                              <m:t>𝑘𝑗</m:t>
                            </m:r>
                          </m:sub>
                        </m:sSub>
                      </m:den>
                    </m:f>
                  </m:oMath>
                </a14:m>
                <a:endParaRPr lang="en-US" altLang="zh-CN" b="0" dirty="0">
                  <a:solidFill>
                    <a:srgbClr val="002060"/>
                  </a:solidFill>
                </a:endParaRPr>
              </a:p>
              <a:p>
                <a:pPr marL="118872" indent="0">
                  <a:buNone/>
                </a:pPr>
                <a:r>
                  <a:rPr lang="zh-CN" altLang="en-US" dirty="0">
                    <a:solidFill>
                      <a:srgbClr val="002060"/>
                    </a:solidFill>
                  </a:rPr>
                  <a:t>假定词项</a:t>
                </a:r>
                <a:r>
                  <a:rPr lang="en-US" altLang="zh-CN" i="1" dirty="0" err="1">
                    <a:solidFill>
                      <a:srgbClr val="002060"/>
                    </a:solidFill>
                  </a:rPr>
                  <a:t>i</a:t>
                </a:r>
                <a:r>
                  <a:rPr lang="zh-CN" altLang="en-US" dirty="0">
                    <a:solidFill>
                      <a:srgbClr val="002060"/>
                    </a:solidFill>
                  </a:rPr>
                  <a:t>在文档集的</a:t>
                </a:r>
                <a14:m>
                  <m:oMath xmlns:m="http://schemas.openxmlformats.org/officeDocument/2006/math">
                    <m:sSub>
                      <m:sSubPr>
                        <m:ctrlPr>
                          <a:rPr lang="en-US" altLang="zh-CN"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𝑛</m:t>
                        </m:r>
                      </m:e>
                      <m:sub>
                        <m:r>
                          <a:rPr lang="en-US" altLang="zh-CN" b="0" i="1" smtClean="0">
                            <a:solidFill>
                              <a:srgbClr val="002060"/>
                            </a:solidFill>
                            <a:latin typeface="Cambria Math" panose="02040503050406030204" pitchFamily="18" charset="0"/>
                          </a:rPr>
                          <m:t>𝑖</m:t>
                        </m:r>
                      </m:sub>
                    </m:sSub>
                  </m:oMath>
                </a14:m>
                <a:r>
                  <a:rPr lang="zh-CN" altLang="en-US" dirty="0">
                    <a:solidFill>
                      <a:srgbClr val="002060"/>
                    </a:solidFill>
                  </a:rPr>
                  <a:t>篇文档中出现，那么词项</a:t>
                </a:r>
                <a:r>
                  <a:rPr lang="en-US" altLang="zh-CN" dirty="0" err="1">
                    <a:solidFill>
                      <a:srgbClr val="002060"/>
                    </a:solidFill>
                  </a:rPr>
                  <a:t>i</a:t>
                </a:r>
                <a:r>
                  <a:rPr lang="zh-CN" altLang="en-US" dirty="0">
                    <a:solidFill>
                      <a:srgbClr val="002060"/>
                    </a:solidFill>
                  </a:rPr>
                  <a:t>的</a:t>
                </a:r>
                <a:r>
                  <a:rPr lang="en-US" altLang="zh-CN" dirty="0">
                    <a:solidFill>
                      <a:srgbClr val="002060"/>
                    </a:solidFill>
                  </a:rPr>
                  <a:t>IDF</a:t>
                </a:r>
                <a:r>
                  <a:rPr lang="zh-CN" altLang="en-US" dirty="0">
                    <a:solidFill>
                      <a:srgbClr val="002060"/>
                    </a:solidFill>
                  </a:rPr>
                  <a:t>定义如下</a:t>
                </a:r>
                <a:r>
                  <a:rPr lang="en-US" altLang="zh-CN" dirty="0">
                    <a:solidFill>
                      <a:srgbClr val="002060"/>
                    </a:solidFill>
                  </a:rPr>
                  <a:t>:                </a:t>
                </a:r>
                <a14:m>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𝐼𝐷𝐹</m:t>
                        </m:r>
                      </m:e>
                      <m:sub>
                        <m:r>
                          <a:rPr lang="en-US" altLang="zh-CN" b="0" i="1" smtClean="0">
                            <a:solidFill>
                              <a:schemeClr val="accent6"/>
                            </a:solidFill>
                            <a:latin typeface="Cambria Math" panose="02040503050406030204" pitchFamily="18" charset="0"/>
                          </a:rPr>
                          <m:t>𝑖</m:t>
                        </m:r>
                      </m:sub>
                    </m:sSub>
                    <m:r>
                      <a:rPr lang="en-US" altLang="zh-CN" b="0" i="1" smtClean="0">
                        <a:solidFill>
                          <a:srgbClr val="002060"/>
                        </a:solidFill>
                        <a:latin typeface="Cambria Math" panose="02040503050406030204" pitchFamily="18" charset="0"/>
                      </a:rPr>
                      <m:t>=</m:t>
                    </m:r>
                    <m:sSub>
                      <m:sSubPr>
                        <m:ctrlPr>
                          <a:rPr lang="en-US" altLang="zh-CN" b="0"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𝑙𝑜𝑔</m:t>
                        </m:r>
                      </m:e>
                      <m:sub>
                        <m:r>
                          <a:rPr lang="en-US" altLang="zh-CN" b="0" i="1" smtClean="0">
                            <a:solidFill>
                              <a:srgbClr val="002060"/>
                            </a:solidFill>
                            <a:latin typeface="Cambria Math" panose="02040503050406030204" pitchFamily="18" charset="0"/>
                          </a:rPr>
                          <m:t>2</m:t>
                        </m:r>
                      </m:sub>
                    </m:sSub>
                    <m:f>
                      <m:fPr>
                        <m:ctrlPr>
                          <a:rPr lang="en-US" altLang="zh-CN" b="0" i="1" smtClean="0">
                            <a:solidFill>
                              <a:srgbClr val="002060"/>
                            </a:solidFill>
                            <a:latin typeface="Cambria Math" panose="02040503050406030204" pitchFamily="18" charset="0"/>
                          </a:rPr>
                        </m:ctrlPr>
                      </m:fPr>
                      <m:num>
                        <m:r>
                          <a:rPr lang="en-US" altLang="zh-CN" b="0" i="1" smtClean="0">
                            <a:solidFill>
                              <a:srgbClr val="002060"/>
                            </a:solidFill>
                            <a:latin typeface="Cambria Math" panose="02040503050406030204" pitchFamily="18" charset="0"/>
                          </a:rPr>
                          <m:t>𝑁</m:t>
                        </m:r>
                      </m:num>
                      <m:den>
                        <m:sSub>
                          <m:sSubPr>
                            <m:ctrlPr>
                              <a:rPr lang="en-US" altLang="zh-CN" b="0" i="1" smtClean="0">
                                <a:solidFill>
                                  <a:srgbClr val="002060"/>
                                </a:solidFill>
                                <a:latin typeface="Cambria Math" panose="02040503050406030204" pitchFamily="18" charset="0"/>
                              </a:rPr>
                            </m:ctrlPr>
                          </m:sSubPr>
                          <m:e>
                            <m:r>
                              <a:rPr lang="en-US" altLang="zh-CN" b="0" i="1" smtClean="0">
                                <a:solidFill>
                                  <a:srgbClr val="002060"/>
                                </a:solidFill>
                                <a:latin typeface="Cambria Math" panose="02040503050406030204" pitchFamily="18" charset="0"/>
                              </a:rPr>
                              <m:t>𝑛</m:t>
                            </m:r>
                          </m:e>
                          <m:sub>
                            <m:r>
                              <a:rPr lang="en-US" altLang="zh-CN" b="0" i="1" smtClean="0">
                                <a:solidFill>
                                  <a:srgbClr val="002060"/>
                                </a:solidFill>
                                <a:latin typeface="Cambria Math" panose="02040503050406030204" pitchFamily="18" charset="0"/>
                              </a:rPr>
                              <m:t>𝑖</m:t>
                            </m:r>
                          </m:sub>
                        </m:sSub>
                      </m:den>
                    </m:f>
                  </m:oMath>
                </a14:m>
                <a:endParaRPr lang="en-US" altLang="zh-CN" dirty="0">
                  <a:solidFill>
                    <a:srgbClr val="002060"/>
                  </a:solidFill>
                </a:endParaRPr>
              </a:p>
              <a:p>
                <a:pPr marL="118872" indent="0">
                  <a:buNone/>
                </a:pPr>
                <a:r>
                  <a:rPr lang="zh-CN" altLang="en-US" dirty="0">
                    <a:solidFill>
                      <a:srgbClr val="002060"/>
                    </a:solidFill>
                  </a:rPr>
                  <a:t>于是，词项</a:t>
                </a:r>
                <a14:m>
                  <m:oMath xmlns:m="http://schemas.openxmlformats.org/officeDocument/2006/math">
                    <m:r>
                      <a:rPr lang="en-US" altLang="zh-CN" b="0" i="1" smtClean="0">
                        <a:solidFill>
                          <a:srgbClr val="002060"/>
                        </a:solidFill>
                        <a:latin typeface="Cambria Math" panose="02040503050406030204" pitchFamily="18" charset="0"/>
                      </a:rPr>
                      <m:t>𝑖</m:t>
                    </m:r>
                  </m:oMath>
                </a14:m>
                <a:r>
                  <a:rPr lang="zh-CN" altLang="en-US" dirty="0">
                    <a:solidFill>
                      <a:srgbClr val="002060"/>
                    </a:solidFill>
                  </a:rPr>
                  <a:t>在文档</a:t>
                </a:r>
                <a:r>
                  <a:rPr lang="en-US" altLang="zh-CN" dirty="0">
                    <a:solidFill>
                      <a:srgbClr val="002060"/>
                    </a:solidFill>
                  </a:rPr>
                  <a:t>j</a:t>
                </a:r>
                <a:r>
                  <a:rPr lang="zh-CN" altLang="en-US" dirty="0">
                    <a:solidFill>
                      <a:srgbClr val="002060"/>
                    </a:solidFill>
                  </a:rPr>
                  <a:t>中的得分被定义为</a:t>
                </a:r>
                <a:endParaRPr lang="en-US" altLang="zh-CN" dirty="0">
                  <a:solidFill>
                    <a:srgbClr val="002060"/>
                  </a:solidFill>
                </a:endParaRPr>
              </a:p>
              <a:p>
                <a:pPr marL="118872" indent="0">
                  <a:buNone/>
                </a:pPr>
                <a:r>
                  <a:rPr lang="en-US" altLang="zh-CN" dirty="0">
                    <a:solidFill>
                      <a:srgbClr val="002060"/>
                    </a:solidFill>
                  </a:rPr>
                  <a:t>           </a:t>
                </a:r>
                <a14:m>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𝑇𝐹</m:t>
                        </m:r>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𝐼𝐷𝐹</m:t>
                        </m:r>
                        <m:r>
                          <a:rPr lang="en-US" altLang="zh-CN"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𝑇𝐹</m:t>
                        </m:r>
                      </m:e>
                      <m:sub>
                        <m:r>
                          <a:rPr lang="en-US" altLang="zh-CN" i="1">
                            <a:solidFill>
                              <a:schemeClr val="accent6"/>
                            </a:solidFill>
                            <a:latin typeface="Cambria Math" panose="02040503050406030204" pitchFamily="18" charset="0"/>
                          </a:rPr>
                          <m:t>𝑖𝑗</m:t>
                        </m:r>
                      </m:sub>
                    </m:sSub>
                    <m:r>
                      <a:rPr lang="en-US" altLang="zh-CN" i="1" smtClean="0">
                        <a:solidFill>
                          <a:schemeClr val="accent6"/>
                        </a:solidFill>
                        <a:latin typeface="Cambria Math" panose="02040503050406030204" pitchFamily="18" charset="0"/>
                        <a:ea typeface="Cambria Math" panose="02040503050406030204" pitchFamily="18" charset="0"/>
                      </a:rPr>
                      <m:t>×</m:t>
                    </m:r>
                    <m:sSub>
                      <m:sSubPr>
                        <m:ctrlPr>
                          <a:rPr lang="en-US" altLang="zh-CN" i="1" smtClean="0">
                            <a:solidFill>
                              <a:schemeClr val="accent6"/>
                            </a:solidFill>
                            <a:latin typeface="Cambria Math" panose="02040503050406030204" pitchFamily="18" charset="0"/>
                            <a:ea typeface="Cambria Math" panose="02040503050406030204" pitchFamily="18" charset="0"/>
                          </a:rPr>
                        </m:ctrlPr>
                      </m:sSubPr>
                      <m:e>
                        <m:r>
                          <a:rPr lang="en-US" altLang="zh-CN" i="1">
                            <a:solidFill>
                              <a:schemeClr val="accent6"/>
                            </a:solidFill>
                            <a:latin typeface="Cambria Math" panose="02040503050406030204" pitchFamily="18" charset="0"/>
                            <a:ea typeface="Cambria Math" panose="02040503050406030204" pitchFamily="18" charset="0"/>
                          </a:rPr>
                          <m:t>𝐼𝐷𝐹</m:t>
                        </m:r>
                      </m:e>
                      <m:sub>
                        <m:r>
                          <a:rPr lang="en-US" altLang="zh-CN" i="1">
                            <a:solidFill>
                              <a:schemeClr val="accent6"/>
                            </a:solidFill>
                            <a:latin typeface="Cambria Math" panose="02040503050406030204" pitchFamily="18" charset="0"/>
                            <a:ea typeface="Cambria Math" panose="02040503050406030204" pitchFamily="18" charset="0"/>
                          </a:rPr>
                          <m:t>𝑖</m:t>
                        </m:r>
                      </m:sub>
                    </m:sSub>
                  </m:oMath>
                </a14:m>
                <a:r>
                  <a:rPr lang="en-US" altLang="zh-CN" dirty="0">
                    <a:solidFill>
                      <a:srgbClr val="002060"/>
                    </a:solidFill>
                  </a:rPr>
                  <a:t>;</a:t>
                </a:r>
              </a:p>
              <a:p>
                <a:pPr marL="118872" indent="0">
                  <a:buNone/>
                </a:pPr>
                <a:r>
                  <a:rPr lang="zh-CN" altLang="en-US" dirty="0">
                    <a:solidFill>
                      <a:srgbClr val="002060"/>
                    </a:solidFill>
                  </a:rPr>
                  <a:t>具有最高</a:t>
                </a:r>
                <a:r>
                  <a:rPr lang="en-US" altLang="zh-CN" dirty="0">
                    <a:solidFill>
                      <a:srgbClr val="002060"/>
                    </a:solidFill>
                  </a:rPr>
                  <a:t>TF.IDF</a:t>
                </a:r>
                <a:r>
                  <a:rPr lang="zh-CN" altLang="en-US" dirty="0">
                    <a:solidFill>
                      <a:srgbClr val="002060"/>
                    </a:solidFill>
                  </a:rPr>
                  <a:t>得分的那些词项通常都是</a:t>
                </a:r>
                <a:r>
                  <a:rPr lang="zh-CN" altLang="en-US" dirty="0">
                    <a:solidFill>
                      <a:schemeClr val="accent6"/>
                    </a:solidFill>
                  </a:rPr>
                  <a:t>刻画文档</a:t>
                </a:r>
                <a:r>
                  <a:rPr lang="zh-CN" altLang="en-US" dirty="0">
                    <a:solidFill>
                      <a:srgbClr val="002060"/>
                    </a:solidFill>
                  </a:rPr>
                  <a:t>主题的最佳词项。</a:t>
                </a:r>
                <a:endParaRPr lang="en-US" altLang="zh-CN" dirty="0">
                  <a:solidFill>
                    <a:srgbClr val="002060"/>
                  </a:solidFill>
                </a:endParaRPr>
              </a:p>
              <a:p>
                <a:pPr marL="118872" indent="0">
                  <a:buNone/>
                </a:pPr>
                <a:endParaRPr lang="en-US" altLang="zh-CN" sz="3000" b="0" dirty="0">
                  <a:solidFill>
                    <a:srgbClr val="002060"/>
                  </a:solidFill>
                </a:endParaRPr>
              </a:p>
              <a:p>
                <a:pPr marL="118872" indent="0">
                  <a:buNone/>
                </a:pPr>
                <a:endParaRPr lang="en-US" altLang="zh-CN" dirty="0">
                  <a:solidFill>
                    <a:srgbClr val="002060"/>
                  </a:solidFill>
                </a:endParaRPr>
              </a:p>
            </p:txBody>
          </p:sp>
        </mc:Choice>
        <mc:Fallback xmlns="">
          <p:sp>
            <p:nvSpPr>
              <p:cNvPr id="77827" name="Rectangle 1027"/>
              <p:cNvSpPr>
                <a:spLocks noGrp="1" noRot="1" noChangeAspect="1" noMove="1" noResize="1" noEditPoints="1" noAdjustHandles="1" noChangeArrowheads="1" noChangeShapeType="1" noTextEdit="1"/>
              </p:cNvSpPr>
              <p:nvPr>
                <p:ph idx="1"/>
              </p:nvPr>
            </p:nvSpPr>
            <p:spPr>
              <a:xfrm>
                <a:off x="228600" y="1009904"/>
                <a:ext cx="8915400" cy="5848096"/>
              </a:xfrm>
              <a:blipFill>
                <a:blip r:embed="rId5"/>
                <a:stretch>
                  <a:fillRect l="-889" t="-626" r="-1231" b="-730"/>
                </a:stretch>
              </a:blipFill>
            </p:spPr>
            <p:txBody>
              <a:bodyPr/>
              <a:lstStyle/>
              <a:p>
                <a:r>
                  <a:rPr lang="zh-CN"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42</a:t>
            </a:fld>
            <a:endParaRPr lang="en-US"/>
          </a:p>
        </p:txBody>
      </p:sp>
    </p:spTree>
    <p:extLst>
      <p:ext uri="{BB962C8B-B14F-4D97-AF65-F5344CB8AC3E}">
        <p14:creationId xmlns:p14="http://schemas.microsoft.com/office/powerpoint/2010/main" val="2278763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1.3.1 </a:t>
            </a:r>
            <a:r>
              <a:rPr lang="zh-CN" altLang="en-US" dirty="0">
                <a:solidFill>
                  <a:srgbClr val="002060"/>
                </a:solidFill>
              </a:rPr>
              <a:t>词语在文档中的重要性</a:t>
            </a:r>
            <a:endParaRPr lang="en-US" altLang="zh-CN" dirty="0"/>
          </a:p>
          <a:p>
            <a:pPr marL="118872" indent="0">
              <a:spcAft>
                <a:spcPts val="500"/>
              </a:spcAft>
              <a:buNone/>
            </a:pPr>
            <a:r>
              <a:rPr lang="zh-CN" altLang="en-US" sz="3000" dirty="0"/>
              <a:t>例：假定文档集中有</a:t>
            </a:r>
            <a:r>
              <a:rPr lang="en-US" sz="3000" dirty="0">
                <a:latin typeface="Times New Roman" panose="02020603050405020304" pitchFamily="18" charset="0"/>
                <a:cs typeface="Times New Roman" panose="02020603050405020304" pitchFamily="18" charset="0"/>
              </a:rPr>
              <a:t>2</a:t>
            </a:r>
            <a:r>
              <a:rPr lang="en-US" sz="3000" baseline="30000" dirty="0">
                <a:latin typeface="Times New Roman" panose="02020603050405020304" pitchFamily="18" charset="0"/>
                <a:cs typeface="Times New Roman" panose="02020603050405020304" pitchFamily="18" charset="0"/>
              </a:rPr>
              <a:t>20</a:t>
            </a:r>
            <a:r>
              <a:rPr lang="en-US" sz="3000" dirty="0">
                <a:latin typeface="Times New Roman" panose="02020603050405020304" pitchFamily="18" charset="0"/>
                <a:cs typeface="Times New Roman" panose="02020603050405020304" pitchFamily="18" charset="0"/>
              </a:rPr>
              <a:t> = 1,048,576 </a:t>
            </a:r>
            <a:r>
              <a:rPr lang="zh-CN" altLang="en-US" sz="3000" dirty="0">
                <a:latin typeface="Times New Roman" panose="02020603050405020304" pitchFamily="18" charset="0"/>
                <a:cs typeface="Times New Roman" panose="02020603050405020304" pitchFamily="18" charset="0"/>
              </a:rPr>
              <a:t>篇文档，词语</a:t>
            </a:r>
            <a:r>
              <a:rPr lang="en-US" altLang="zh-CN" sz="3000" i="1" dirty="0">
                <a:latin typeface="Times New Roman" panose="02020603050405020304" pitchFamily="18" charset="0"/>
                <a:cs typeface="Times New Roman" panose="02020603050405020304" pitchFamily="18" charset="0"/>
              </a:rPr>
              <a:t>w</a:t>
            </a:r>
            <a:r>
              <a:rPr lang="zh-CN" altLang="en-US" sz="3000" dirty="0">
                <a:latin typeface="Times New Roman" panose="02020603050405020304" pitchFamily="18" charset="0"/>
                <a:cs typeface="Times New Roman" panose="02020603050405020304" pitchFamily="18" charset="0"/>
              </a:rPr>
              <a:t>在其中的 </a:t>
            </a:r>
            <a:r>
              <a:rPr lang="en-US" sz="3000" dirty="0">
                <a:latin typeface="Times New Roman" panose="02020603050405020304" pitchFamily="18" charset="0"/>
                <a:cs typeface="Times New Roman" panose="02020603050405020304" pitchFamily="18" charset="0"/>
              </a:rPr>
              <a:t>2</a:t>
            </a:r>
            <a:r>
              <a:rPr lang="en-US" sz="3000" baseline="30000" dirty="0">
                <a:latin typeface="Times New Roman" panose="02020603050405020304" pitchFamily="18" charset="0"/>
                <a:cs typeface="Times New Roman" panose="02020603050405020304" pitchFamily="18" charset="0"/>
              </a:rPr>
              <a:t>10</a:t>
            </a:r>
            <a:r>
              <a:rPr lang="en-US" sz="3000" dirty="0">
                <a:latin typeface="Times New Roman" panose="02020603050405020304" pitchFamily="18" charset="0"/>
                <a:cs typeface="Times New Roman" panose="02020603050405020304" pitchFamily="18" charset="0"/>
              </a:rPr>
              <a:t> = 1024 </a:t>
            </a:r>
            <a:r>
              <a:rPr lang="zh-CN" altLang="en-US" sz="3000" dirty="0">
                <a:latin typeface="Times New Roman" panose="02020603050405020304" pitchFamily="18" charset="0"/>
                <a:cs typeface="Times New Roman" panose="02020603050405020304" pitchFamily="18" charset="0"/>
              </a:rPr>
              <a:t>文档中出现</a:t>
            </a:r>
            <a:r>
              <a:rPr lang="zh-CN" altLang="en-US" sz="3000" i="1" dirty="0">
                <a:latin typeface="Times New Roman" panose="02020603050405020304" pitchFamily="18" charset="0"/>
                <a:cs typeface="Times New Roman" panose="02020603050405020304" pitchFamily="18" charset="0"/>
              </a:rPr>
              <a:t>。</a:t>
            </a:r>
            <a:r>
              <a:rPr lang="zh-CN" altLang="en-US" sz="3000" dirty="0"/>
              <a:t>考虑一篇文档</a:t>
            </a:r>
            <a:r>
              <a:rPr lang="en-US" sz="3000" i="1" dirty="0">
                <a:latin typeface="Times New Roman" panose="02020603050405020304" pitchFamily="18" charset="0"/>
                <a:cs typeface="Times New Roman" panose="02020603050405020304" pitchFamily="18" charset="0"/>
              </a:rPr>
              <a:t>j </a:t>
            </a:r>
            <a:r>
              <a:rPr lang="zh-CN" altLang="en-US" sz="3000" i="1" dirty="0">
                <a:latin typeface="Times New Roman" panose="02020603050405020304" pitchFamily="18" charset="0"/>
                <a:cs typeface="Times New Roman" panose="02020603050405020304" pitchFamily="18" charset="0"/>
              </a:rPr>
              <a:t>，</a:t>
            </a:r>
            <a:r>
              <a:rPr lang="en-US" sz="3000" dirty="0"/>
              <a:t> </a:t>
            </a:r>
            <a:r>
              <a:rPr lang="en-US" altLang="zh-CN" sz="3000" i="1" dirty="0">
                <a:latin typeface="Times New Roman" panose="02020603050405020304" pitchFamily="18" charset="0"/>
                <a:cs typeface="Times New Roman" panose="02020603050405020304" pitchFamily="18" charset="0"/>
              </a:rPr>
              <a:t>w</a:t>
            </a:r>
            <a:r>
              <a:rPr lang="zh-CN" altLang="en-US" sz="3000" dirty="0"/>
              <a:t>在其中出现了</a:t>
            </a:r>
            <a:r>
              <a:rPr lang="en-US" sz="3000" dirty="0"/>
              <a:t> </a:t>
            </a:r>
            <a:r>
              <a:rPr lang="en-US" sz="3000" dirty="0">
                <a:latin typeface="Times New Roman" panose="02020603050405020304" pitchFamily="18" charset="0"/>
                <a:cs typeface="Times New Roman" panose="02020603050405020304" pitchFamily="18" charset="0"/>
              </a:rPr>
              <a:t>20</a:t>
            </a:r>
            <a:r>
              <a:rPr lang="en-US" sz="3000" dirty="0"/>
              <a:t> </a:t>
            </a:r>
            <a:r>
              <a:rPr lang="zh-CN" altLang="en-US" sz="3000" dirty="0"/>
              <a:t>次，这也是该文档当中出现最多的词</a:t>
            </a:r>
            <a:r>
              <a:rPr lang="en-US" sz="3000" dirty="0"/>
              <a:t>,</a:t>
            </a:r>
            <a:r>
              <a:rPr lang="zh-CN" altLang="en-US" sz="3000" dirty="0"/>
              <a:t> 那么</a:t>
            </a:r>
            <a:r>
              <a:rPr lang="en-US" altLang="zh-CN" sz="3000" i="1" dirty="0">
                <a:latin typeface="Times New Roman" panose="02020603050405020304" pitchFamily="18" charset="0"/>
                <a:cs typeface="Times New Roman" panose="02020603050405020304" pitchFamily="18" charset="0"/>
              </a:rPr>
              <a:t> w </a:t>
            </a:r>
            <a:r>
              <a:rPr lang="zh-CN" altLang="en-US" sz="3000" dirty="0">
                <a:latin typeface="Times New Roman" panose="02020603050405020304" pitchFamily="18" charset="0"/>
                <a:cs typeface="Times New Roman" panose="02020603050405020304" pitchFamily="18" charset="0"/>
              </a:rPr>
              <a:t>在文档</a:t>
            </a:r>
            <a:r>
              <a:rPr lang="en-US" altLang="zh-CN" sz="3000" i="1" dirty="0">
                <a:latin typeface="Times New Roman" panose="02020603050405020304" pitchFamily="18" charset="0"/>
                <a:cs typeface="Times New Roman" panose="02020603050405020304" pitchFamily="18" charset="0"/>
              </a:rPr>
              <a:t>j</a:t>
            </a:r>
            <a:r>
              <a:rPr lang="zh-CN" altLang="en-US" sz="3000" dirty="0">
                <a:latin typeface="Times New Roman" panose="02020603050405020304" pitchFamily="18" charset="0"/>
                <a:cs typeface="Times New Roman" panose="02020603050405020304" pitchFamily="18" charset="0"/>
              </a:rPr>
              <a:t>中的</a:t>
            </a:r>
            <a:r>
              <a:rPr lang="en-US" altLang="zh-CN" sz="3000" dirty="0">
                <a:latin typeface="Times New Roman" panose="02020603050405020304" pitchFamily="18" charset="0"/>
                <a:cs typeface="Times New Roman" panose="02020603050405020304" pitchFamily="18" charset="0"/>
              </a:rPr>
              <a:t>TF.IDF</a:t>
            </a:r>
            <a:r>
              <a:rPr lang="zh-CN" altLang="en-US" sz="3000" dirty="0">
                <a:latin typeface="Times New Roman" panose="02020603050405020304" pitchFamily="18" charset="0"/>
                <a:cs typeface="Times New Roman" panose="02020603050405020304" pitchFamily="18" charset="0"/>
              </a:rPr>
              <a:t>得分是多少？</a:t>
            </a:r>
            <a:endParaRPr lang="en-US" altLang="zh-CN" sz="3000" dirty="0">
              <a:latin typeface="Times New Roman" panose="02020603050405020304" pitchFamily="18" charset="0"/>
              <a:cs typeface="Times New Roman" panose="02020603050405020304" pitchFamily="18" charset="0"/>
            </a:endParaRPr>
          </a:p>
          <a:p>
            <a:pPr marL="118872" indent="0">
              <a:spcAft>
                <a:spcPts val="500"/>
              </a:spcAft>
              <a:buNone/>
            </a:pPr>
            <a:r>
              <a:rPr lang="zh-CN" altLang="en-US" sz="3000" dirty="0"/>
              <a:t>假定在文档</a:t>
            </a:r>
            <a:r>
              <a:rPr lang="en-US" altLang="zh-CN" sz="3000" dirty="0"/>
              <a:t>k</a:t>
            </a:r>
            <a:r>
              <a:rPr lang="zh-CN" altLang="en-US" sz="3000" dirty="0"/>
              <a:t>中，词语</a:t>
            </a:r>
            <a:r>
              <a:rPr lang="en-US" altLang="zh-CN" sz="3000" dirty="0"/>
              <a:t>w</a:t>
            </a:r>
            <a:r>
              <a:rPr lang="zh-CN" altLang="en-US" sz="3000" dirty="0"/>
              <a:t>出现一次，而该文档中任一词语最多出现</a:t>
            </a:r>
            <a:r>
              <a:rPr lang="en-US" altLang="zh-CN" sz="3000" dirty="0"/>
              <a:t>20</a:t>
            </a:r>
            <a:r>
              <a:rPr lang="zh-CN" altLang="en-US" sz="3000" dirty="0"/>
              <a:t>次，那么</a:t>
            </a:r>
            <a:r>
              <a:rPr lang="en-US" altLang="zh-CN" sz="3000" dirty="0"/>
              <a:t>w</a:t>
            </a:r>
            <a:r>
              <a:rPr lang="zh-CN" altLang="en-US" sz="3000" dirty="0"/>
              <a:t>在文档</a:t>
            </a:r>
            <a:r>
              <a:rPr lang="en-US" altLang="zh-CN" sz="3000" dirty="0"/>
              <a:t>k</a:t>
            </a:r>
            <a:r>
              <a:rPr lang="zh-CN" altLang="en-US" sz="3000" dirty="0"/>
              <a:t>中的</a:t>
            </a:r>
            <a:r>
              <a:rPr lang="en-US" altLang="zh-CN" sz="3000" dirty="0"/>
              <a:t>TF.IDF</a:t>
            </a:r>
            <a:r>
              <a:rPr lang="zh-CN" altLang="en-US" sz="3000" dirty="0"/>
              <a:t>得分是多少？</a:t>
            </a:r>
            <a:endParaRPr lang="en-US" altLang="zh-CN" sz="30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43382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1.3.1 </a:t>
                </a:r>
                <a:r>
                  <a:rPr lang="zh-CN" altLang="en-US" dirty="0">
                    <a:solidFill>
                      <a:srgbClr val="002060"/>
                    </a:solidFill>
                  </a:rPr>
                  <a:t>词语在文档中的重要性</a:t>
                </a:r>
                <a:endParaRPr lang="en-US" altLang="zh-CN" dirty="0"/>
              </a:p>
              <a:p>
                <a:pPr marL="118872" indent="0">
                  <a:spcAft>
                    <a:spcPts val="500"/>
                  </a:spcAft>
                  <a:buNone/>
                </a:pPr>
                <a:r>
                  <a:rPr lang="zh-CN" altLang="en-US" dirty="0"/>
                  <a:t>例：假定文档集中有</a:t>
                </a:r>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20</a:t>
                </a:r>
                <a:r>
                  <a:rPr lang="en-US" dirty="0">
                    <a:latin typeface="Times New Roman" panose="02020603050405020304" pitchFamily="18" charset="0"/>
                    <a:cs typeface="Times New Roman" panose="02020603050405020304" pitchFamily="18" charset="0"/>
                  </a:rPr>
                  <a:t> = 1,048,576 </a:t>
                </a:r>
                <a:r>
                  <a:rPr lang="zh-CN" altLang="en-US" dirty="0">
                    <a:latin typeface="Times New Roman" panose="02020603050405020304" pitchFamily="18" charset="0"/>
                    <a:cs typeface="Times New Roman" panose="02020603050405020304" pitchFamily="18" charset="0"/>
                  </a:rPr>
                  <a:t>篇文档</a:t>
                </a:r>
                <a:endParaRPr lang="en-US" altLang="zh-CN" dirty="0">
                  <a:latin typeface="Times New Roman" panose="02020603050405020304" pitchFamily="18" charset="0"/>
                  <a:cs typeface="Times New Roman" panose="02020603050405020304" pitchFamily="18" charset="0"/>
                </a:endParaRPr>
              </a:p>
              <a:p>
                <a:pPr marL="118872" indent="0">
                  <a:spcAft>
                    <a:spcPts val="500"/>
                  </a:spcAft>
                  <a:buNone/>
                </a:pPr>
                <a:r>
                  <a:rPr lang="zh-CN" altLang="en-US" dirty="0">
                    <a:latin typeface="Times New Roman" panose="02020603050405020304" pitchFamily="18" charset="0"/>
                    <a:cs typeface="Times New Roman" panose="02020603050405020304" pitchFamily="18" charset="0"/>
                  </a:rPr>
                  <a:t>假定词语</a:t>
                </a:r>
                <a:r>
                  <a:rPr lang="en-US" altLang="zh-CN" i="1"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有在 </a:t>
                </a:r>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10</a:t>
                </a:r>
                <a:r>
                  <a:rPr lang="en-US" dirty="0">
                    <a:latin typeface="Times New Roman" panose="02020603050405020304" pitchFamily="18" charset="0"/>
                    <a:cs typeface="Times New Roman" panose="02020603050405020304" pitchFamily="18" charset="0"/>
                  </a:rPr>
                  <a:t> = 1024 </a:t>
                </a:r>
                <a:r>
                  <a:rPr lang="zh-CN" altLang="en-US" dirty="0">
                    <a:latin typeface="Times New Roman" panose="02020603050405020304" pitchFamily="18" charset="0"/>
                    <a:cs typeface="Times New Roman" panose="02020603050405020304" pitchFamily="18" charset="0"/>
                  </a:rPr>
                  <a:t>文档中出现。</a:t>
                </a:r>
                <a:endParaRPr lang="en-US" altLang="zh-CN" dirty="0">
                  <a:latin typeface="Times New Roman" panose="02020603050405020304" pitchFamily="18" charset="0"/>
                  <a:cs typeface="Times New Roman" panose="02020603050405020304" pitchFamily="18" charset="0"/>
                </a:endParaRPr>
              </a:p>
              <a:p>
                <a:pPr marL="118872" indent="0" algn="ctr">
                  <a:spcAft>
                    <a:spcPts val="500"/>
                  </a:spcAft>
                  <a:buNone/>
                </a:pPr>
                <a:r>
                  <a:rPr lang="en-US" b="1" i="1" dirty="0" err="1">
                    <a:solidFill>
                      <a:srgbClr val="002060"/>
                    </a:solidFill>
                    <a:latin typeface="Times New Roman" panose="02020603050405020304" pitchFamily="18" charset="0"/>
                    <a:cs typeface="Times New Roman" panose="02020603050405020304" pitchFamily="18" charset="0"/>
                  </a:rPr>
                  <a:t>IDF</a:t>
                </a:r>
                <a:r>
                  <a:rPr lang="en-US" b="1" i="1" baseline="-25000" dirty="0" err="1">
                    <a:solidFill>
                      <a:srgbClr val="002060"/>
                    </a:solidFill>
                    <a:latin typeface="Times New Roman" panose="02020603050405020304" pitchFamily="18" charset="0"/>
                    <a:cs typeface="Times New Roman" panose="02020603050405020304" pitchFamily="18" charset="0"/>
                  </a:rPr>
                  <a:t>w</a:t>
                </a:r>
                <a:r>
                  <a:rPr lang="en-US" b="1" dirty="0">
                    <a:solidFill>
                      <a:srgbClr val="002060"/>
                    </a:solidFill>
                    <a:latin typeface="Times New Roman" panose="02020603050405020304" pitchFamily="18" charset="0"/>
                    <a:cs typeface="Times New Roman" panose="02020603050405020304" pitchFamily="18" charset="0"/>
                  </a:rPr>
                  <a:t> =log</a:t>
                </a:r>
                <a:r>
                  <a:rPr lang="en-US" b="1" baseline="-25000" dirty="0">
                    <a:solidFill>
                      <a:srgbClr val="002060"/>
                    </a:solidFill>
                    <a:latin typeface="Times New Roman" panose="02020603050405020304" pitchFamily="18" charset="0"/>
                    <a:cs typeface="Times New Roman" panose="02020603050405020304" pitchFamily="18" charset="0"/>
                  </a:rPr>
                  <a:t>2</a:t>
                </a:r>
                <a:r>
                  <a:rPr lang="en-US" b="1" dirty="0">
                    <a:solidFill>
                      <a:srgbClr val="002060"/>
                    </a:solidFill>
                    <a:latin typeface="Times New Roman" panose="02020603050405020304" pitchFamily="18" charset="0"/>
                    <a:cs typeface="Times New Roman" panose="02020603050405020304" pitchFamily="18" charset="0"/>
                  </a:rPr>
                  <a:t>(2</a:t>
                </a:r>
                <a:r>
                  <a:rPr lang="en-US" b="1" baseline="30000" dirty="0">
                    <a:solidFill>
                      <a:srgbClr val="002060"/>
                    </a:solidFill>
                    <a:latin typeface="Times New Roman" panose="02020603050405020304" pitchFamily="18" charset="0"/>
                    <a:cs typeface="Times New Roman" panose="02020603050405020304" pitchFamily="18" charset="0"/>
                  </a:rPr>
                  <a:t>20</a:t>
                </a:r>
                <a:r>
                  <a:rPr lang="en-US" b="1" dirty="0">
                    <a:solidFill>
                      <a:srgbClr val="002060"/>
                    </a:solidFill>
                    <a:latin typeface="Times New Roman" panose="02020603050405020304" pitchFamily="18" charset="0"/>
                    <a:cs typeface="Times New Roman" panose="02020603050405020304" pitchFamily="18" charset="0"/>
                  </a:rPr>
                  <a:t>/2</a:t>
                </a:r>
                <a:r>
                  <a:rPr lang="en-US" b="1" baseline="30000" dirty="0">
                    <a:solidFill>
                      <a:srgbClr val="002060"/>
                    </a:solidFill>
                    <a:latin typeface="Times New Roman" panose="02020603050405020304" pitchFamily="18" charset="0"/>
                    <a:cs typeface="Times New Roman" panose="02020603050405020304" pitchFamily="18" charset="0"/>
                  </a:rPr>
                  <a:t>10</a:t>
                </a:r>
                <a:r>
                  <a:rPr lang="en-US" b="1" dirty="0">
                    <a:solidFill>
                      <a:srgbClr val="002060"/>
                    </a:solidFill>
                    <a:latin typeface="Times New Roman" panose="02020603050405020304" pitchFamily="18" charset="0"/>
                    <a:cs typeface="Times New Roman" panose="02020603050405020304" pitchFamily="18" charset="0"/>
                  </a:rPr>
                  <a:t>) = log </a:t>
                </a:r>
                <a:r>
                  <a:rPr lang="en-US" b="1" baseline="-25000" dirty="0">
                    <a:solidFill>
                      <a:srgbClr val="002060"/>
                    </a:solidFill>
                    <a:latin typeface="Times New Roman" panose="02020603050405020304" pitchFamily="18" charset="0"/>
                    <a:cs typeface="Times New Roman" panose="02020603050405020304" pitchFamily="18" charset="0"/>
                  </a:rPr>
                  <a:t>2</a:t>
                </a:r>
                <a:r>
                  <a:rPr lang="en-US" b="1" dirty="0">
                    <a:solidFill>
                      <a:srgbClr val="002060"/>
                    </a:solidFill>
                    <a:latin typeface="Times New Roman" panose="02020603050405020304" pitchFamily="18" charset="0"/>
                    <a:cs typeface="Times New Roman" panose="02020603050405020304" pitchFamily="18" charset="0"/>
                  </a:rPr>
                  <a:t>(2</a:t>
                </a:r>
                <a:r>
                  <a:rPr lang="en-US" b="1" baseline="30000" dirty="0">
                    <a:solidFill>
                      <a:srgbClr val="002060"/>
                    </a:solidFill>
                    <a:latin typeface="Times New Roman" panose="02020603050405020304" pitchFamily="18" charset="0"/>
                    <a:cs typeface="Times New Roman" panose="02020603050405020304" pitchFamily="18" charset="0"/>
                  </a:rPr>
                  <a:t>10</a:t>
                </a:r>
                <a:r>
                  <a:rPr lang="en-US" b="1" dirty="0">
                    <a:solidFill>
                      <a:srgbClr val="002060"/>
                    </a:solidFill>
                    <a:latin typeface="Times New Roman" panose="02020603050405020304" pitchFamily="18" charset="0"/>
                    <a:cs typeface="Times New Roman" panose="02020603050405020304" pitchFamily="18" charset="0"/>
                  </a:rPr>
                  <a:t>) = 10</a:t>
                </a:r>
                <a:r>
                  <a:rPr lang="en-US" b="1" dirty="0">
                    <a:solidFill>
                      <a:srgbClr val="002060"/>
                    </a:solidFill>
                  </a:rPr>
                  <a:t>. </a:t>
                </a:r>
              </a:p>
              <a:p>
                <a:pPr marL="461772" indent="-342900">
                  <a:spcAft>
                    <a:spcPts val="500"/>
                  </a:spcAft>
                </a:pPr>
                <a:r>
                  <a:rPr lang="zh-CN" altLang="en-US" dirty="0"/>
                  <a:t>考虑一篇文档</a:t>
                </a:r>
                <a:r>
                  <a:rPr lang="en-US" i="1" dirty="0">
                    <a:latin typeface="Times New Roman" panose="02020603050405020304" pitchFamily="18" charset="0"/>
                    <a:cs typeface="Times New Roman" panose="02020603050405020304" pitchFamily="18" charset="0"/>
                  </a:rPr>
                  <a:t>j </a:t>
                </a:r>
                <a:r>
                  <a:rPr lang="zh-CN" altLang="en-US" i="1" dirty="0">
                    <a:latin typeface="Times New Roman" panose="02020603050405020304" pitchFamily="18" charset="0"/>
                    <a:cs typeface="Times New Roman" panose="02020603050405020304" pitchFamily="18" charset="0"/>
                  </a:rPr>
                  <a:t>，</a:t>
                </a:r>
                <a:r>
                  <a:rPr lang="en-US" dirty="0"/>
                  <a:t> </a:t>
                </a:r>
                <a:r>
                  <a:rPr lang="en-US" i="1" dirty="0">
                    <a:latin typeface="Times New Roman" panose="02020603050405020304" pitchFamily="18" charset="0"/>
                    <a:cs typeface="Times New Roman" panose="02020603050405020304" pitchFamily="18" charset="0"/>
                  </a:rPr>
                  <a:t>w </a:t>
                </a:r>
                <a:r>
                  <a:rPr lang="zh-CN" altLang="en-US" dirty="0"/>
                  <a:t>在其中</a:t>
                </a:r>
                <a:r>
                  <a:rPr lang="zh-CN" altLang="en-US" dirty="0">
                    <a:solidFill>
                      <a:schemeClr val="tx1"/>
                    </a:solidFill>
                  </a:rPr>
                  <a:t>出现了</a:t>
                </a:r>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20</a:t>
                </a:r>
                <a:r>
                  <a:rPr lang="en-US" dirty="0">
                    <a:solidFill>
                      <a:schemeClr val="tx1"/>
                    </a:solidFill>
                  </a:rPr>
                  <a:t> </a:t>
                </a:r>
                <a:r>
                  <a:rPr lang="zh-CN" altLang="en-US" dirty="0">
                    <a:solidFill>
                      <a:schemeClr val="tx1"/>
                    </a:solidFill>
                  </a:rPr>
                  <a:t>次</a:t>
                </a:r>
                <a:r>
                  <a:rPr lang="en-US" dirty="0">
                    <a:solidFill>
                      <a:schemeClr val="tx1"/>
                    </a:solidFill>
                  </a:rPr>
                  <a:t>,</a:t>
                </a:r>
                <a:r>
                  <a:rPr lang="zh-CN" altLang="en-US" dirty="0">
                    <a:solidFill>
                      <a:schemeClr val="tx1"/>
                    </a:solidFill>
                  </a:rPr>
                  <a:t>在去除停用词的统计之后，是文档中出现最多的词。那么</a:t>
                </a:r>
                <a:r>
                  <a:rPr lang="en-US" altLang="zh-CN" dirty="0" err="1">
                    <a:solidFill>
                      <a:schemeClr val="tx1"/>
                    </a:solidFill>
                  </a:rPr>
                  <a:t>TF</a:t>
                </a:r>
                <a:r>
                  <a:rPr lang="en-US" altLang="zh-CN" baseline="-25000" dirty="0" err="1">
                    <a:solidFill>
                      <a:schemeClr val="tx1"/>
                    </a:solidFill>
                  </a:rPr>
                  <a:t>wj</a:t>
                </a:r>
                <a:r>
                  <a:rPr lang="en-US" altLang="zh-CN" dirty="0">
                    <a:solidFill>
                      <a:schemeClr val="tx1"/>
                    </a:solidFill>
                  </a:rPr>
                  <a:t>=1</a:t>
                </a:r>
                <a:r>
                  <a:rPr lang="zh-CN" altLang="en-US" dirty="0">
                    <a:solidFill>
                      <a:schemeClr val="tx1"/>
                    </a:solidFill>
                  </a:rPr>
                  <a:t>，于是</a:t>
                </a:r>
                <a:r>
                  <a:rPr lang="en-US" altLang="zh-CN" dirty="0">
                    <a:solidFill>
                      <a:schemeClr val="tx1"/>
                    </a:solidFill>
                  </a:rPr>
                  <a:t>TF.IDF = 1*10 = 10</a:t>
                </a:r>
              </a:p>
              <a:p>
                <a:pPr marL="461772" indent="-342900">
                  <a:spcAft>
                    <a:spcPts val="500"/>
                  </a:spcAft>
                </a:pPr>
                <a:r>
                  <a:rPr lang="zh-CN" altLang="en-US" dirty="0">
                    <a:solidFill>
                      <a:schemeClr val="tx1"/>
                    </a:solidFill>
                  </a:rPr>
                  <a:t>另一篇文档</a:t>
                </a:r>
                <a:r>
                  <a:rPr lang="en-US" altLang="zh-CN" dirty="0">
                    <a:solidFill>
                      <a:schemeClr val="tx1"/>
                    </a:solidFill>
                  </a:rPr>
                  <a:t>k</a:t>
                </a:r>
                <a:r>
                  <a:rPr lang="zh-CN" altLang="en-US" dirty="0">
                    <a:solidFill>
                      <a:schemeClr val="tx1"/>
                    </a:solidFill>
                  </a:rPr>
                  <a:t>中，</a:t>
                </a:r>
                <a:r>
                  <a:rPr lang="en-US" altLang="zh-CN" i="1" dirty="0">
                    <a:solidFill>
                      <a:schemeClr val="tx1"/>
                    </a:solidFill>
                    <a:latin typeface="Times New Roman" panose="02020603050405020304" pitchFamily="18" charset="0"/>
                    <a:cs typeface="Times New Roman" panose="02020603050405020304" pitchFamily="18" charset="0"/>
                  </a:rPr>
                  <a:t> w </a:t>
                </a:r>
                <a:r>
                  <a:rPr lang="zh-CN" altLang="en-US" dirty="0">
                    <a:solidFill>
                      <a:schemeClr val="tx1"/>
                    </a:solidFill>
                  </a:rPr>
                  <a:t>在其中出现了</a:t>
                </a:r>
                <a:r>
                  <a:rPr lang="en-US" altLang="zh-CN"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1</a:t>
                </a:r>
                <a:r>
                  <a:rPr lang="en-US" altLang="zh-CN" dirty="0">
                    <a:solidFill>
                      <a:schemeClr val="tx1"/>
                    </a:solidFill>
                  </a:rPr>
                  <a:t> </a:t>
                </a:r>
                <a:r>
                  <a:rPr lang="zh-CN" altLang="en-US" dirty="0">
                    <a:solidFill>
                      <a:schemeClr val="tx1"/>
                    </a:solidFill>
                  </a:rPr>
                  <a:t>次，而</a:t>
                </a:r>
                <a14:m>
                  <m:oMath xmlns:m="http://schemas.openxmlformats.org/officeDocument/2006/math">
                    <m:r>
                      <a:rPr lang="zh-CN" altLang="en-US" i="1" smtClean="0">
                        <a:solidFill>
                          <a:schemeClr val="tx1"/>
                        </a:solidFill>
                        <a:latin typeface="Cambria Math" panose="02040503050406030204" pitchFamily="18" charset="0"/>
                      </a:rPr>
                      <m:t>该</m:t>
                    </m:r>
                    <m:r>
                      <a:rPr lang="zh-CN" altLang="en-US" i="1">
                        <a:solidFill>
                          <a:schemeClr val="tx1"/>
                        </a:solidFill>
                        <a:latin typeface="Cambria Math" panose="02040503050406030204" pitchFamily="18" charset="0"/>
                      </a:rPr>
                      <m:t>文档</m:t>
                    </m:r>
                    <m:r>
                      <a:rPr lang="zh-CN" altLang="en-US" i="1" smtClean="0">
                        <a:solidFill>
                          <a:schemeClr val="tx1"/>
                        </a:solidFill>
                        <a:latin typeface="Cambria Math" panose="02040503050406030204" pitchFamily="18" charset="0"/>
                      </a:rPr>
                      <m:t>中</m:t>
                    </m:r>
                    <m:r>
                      <a:rPr lang="zh-CN" altLang="en-US" i="1">
                        <a:solidFill>
                          <a:schemeClr val="tx1"/>
                        </a:solidFill>
                        <a:latin typeface="Cambria Math" panose="02040503050406030204" pitchFamily="18" charset="0"/>
                      </a:rPr>
                      <m:t>任一</m:t>
                    </m:r>
                    <m:r>
                      <a:rPr lang="zh-CN" altLang="en-US" i="1" smtClean="0">
                        <a:solidFill>
                          <a:schemeClr val="tx1"/>
                        </a:solidFill>
                        <a:latin typeface="Cambria Math" panose="02040503050406030204" pitchFamily="18" charset="0"/>
                      </a:rPr>
                      <m:t>词语</m:t>
                    </m:r>
                    <m:r>
                      <a:rPr lang="zh-CN" altLang="en-US" i="1">
                        <a:solidFill>
                          <a:schemeClr val="tx1"/>
                        </a:solidFill>
                        <a:latin typeface="Cambria Math" panose="02040503050406030204" pitchFamily="18" charset="0"/>
                      </a:rPr>
                      <m:t>最多</m:t>
                    </m:r>
                    <m:r>
                      <a:rPr lang="zh-CN" altLang="en-US" i="1" smtClean="0">
                        <a:solidFill>
                          <a:schemeClr val="tx1"/>
                        </a:solidFill>
                        <a:latin typeface="Cambria Math" panose="02040503050406030204" pitchFamily="18" charset="0"/>
                      </a:rPr>
                      <m:t>出现</m:t>
                    </m:r>
                    <m:r>
                      <a:rPr lang="en-US" altLang="zh-CN" b="0" i="1" smtClean="0">
                        <a:solidFill>
                          <a:schemeClr val="tx1"/>
                        </a:solidFill>
                        <a:latin typeface="Cambria Math" panose="02040503050406030204" pitchFamily="18" charset="0"/>
                      </a:rPr>
                      <m:t>20</m:t>
                    </m:r>
                    <m:r>
                      <a:rPr lang="zh-CN" altLang="en-US" i="1">
                        <a:solidFill>
                          <a:schemeClr val="tx1"/>
                        </a:solidFill>
                        <a:latin typeface="Cambria Math" panose="02040503050406030204" pitchFamily="18" charset="0"/>
                      </a:rPr>
                      <m:t>次</m:t>
                    </m:r>
                    <m:r>
                      <a:rPr lang="zh-CN" altLang="en-US" i="1" smtClean="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则</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𝑇𝐹</m:t>
                        </m:r>
                      </m:e>
                      <m:sub>
                        <m:r>
                          <a:rPr lang="en-US" altLang="zh-CN" i="1">
                            <a:solidFill>
                              <a:schemeClr val="tx1"/>
                            </a:solidFill>
                            <a:latin typeface="Cambria Math" panose="02040503050406030204" pitchFamily="18" charset="0"/>
                          </a:rPr>
                          <m:t>𝑤</m:t>
                        </m:r>
                        <m:r>
                          <m:rPr>
                            <m:sty m:val="p"/>
                          </m:rPr>
                          <a:rPr lang="en-US" altLang="zh-CN" i="1" smtClean="0">
                            <a:solidFill>
                              <a:schemeClr val="tx1"/>
                            </a:solidFill>
                            <a:latin typeface="Cambria Math" panose="02040503050406030204" pitchFamily="18" charset="0"/>
                          </a:rPr>
                          <m:t>k</m:t>
                        </m:r>
                      </m:sub>
                    </m:sSub>
                    <m:r>
                      <a:rPr lang="en-US" altLang="zh-CN" i="1">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rPr>
                      <m:t>/20</m:t>
                    </m:r>
                  </m:oMath>
                </a14:m>
                <a:r>
                  <a:rPr lang="zh-CN" altLang="en-US" dirty="0">
                    <a:solidFill>
                      <a:schemeClr val="tx1"/>
                    </a:solidFill>
                  </a:rPr>
                  <a:t>，于是</a:t>
                </a:r>
                <a:r>
                  <a:rPr lang="en-US" altLang="zh-CN" dirty="0"/>
                  <a:t>TF.IDF = 1/20 * 10 = 1/2</a:t>
                </a:r>
              </a:p>
              <a:p>
                <a:pPr marL="118872" indent="0">
                  <a:spcAft>
                    <a:spcPts val="500"/>
                  </a:spcAft>
                  <a:buNone/>
                </a:pPr>
                <a:endParaRPr lang="en-US" altLang="zh-CN" sz="2400" dirty="0"/>
              </a:p>
              <a:p>
                <a:pPr marL="457200" lvl="1" indent="0">
                  <a:spcAft>
                    <a:spcPts val="500"/>
                  </a:spcAft>
                  <a:buNone/>
                </a:pPr>
                <a:endParaRPr lang="en-US" sz="2400" baseline="-25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7660" y="1118616"/>
                <a:ext cx="8610600" cy="5410200"/>
              </a:xfrm>
              <a:blipFill>
                <a:blip r:embed="rId5"/>
                <a:stretch>
                  <a:fillRect l="-921" t="-676" r="-425" b="-2029"/>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Tree>
    <p:extLst>
      <p:ext uri="{BB962C8B-B14F-4D97-AF65-F5344CB8AC3E}">
        <p14:creationId xmlns:p14="http://schemas.microsoft.com/office/powerpoint/2010/main" val="301074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1.3.2  </a:t>
            </a:r>
            <a:r>
              <a:rPr lang="zh-CN" altLang="en-US" dirty="0">
                <a:solidFill>
                  <a:srgbClr val="002060"/>
                </a:solidFill>
              </a:rPr>
              <a:t>哈希函数</a:t>
            </a:r>
            <a:endParaRPr lang="en-US" altLang="zh-CN" dirty="0"/>
          </a:p>
          <a:p>
            <a:pPr marL="118872" indent="0">
              <a:spcAft>
                <a:spcPts val="500"/>
              </a:spcAft>
              <a:buNone/>
            </a:pPr>
            <a:r>
              <a:rPr lang="en-US" altLang="zh-CN" dirty="0"/>
              <a:t>Hash</a:t>
            </a:r>
            <a:r>
              <a:rPr lang="zh-CN" altLang="en-US" dirty="0"/>
              <a:t>，一般翻译做散列、杂凑，或音译为哈希，是把任意长度的</a:t>
            </a:r>
            <a:r>
              <a:rPr lang="zh-CN" altLang="en-US" dirty="0">
                <a:hlinkClick r:id="rId3"/>
              </a:rPr>
              <a:t>输入</a:t>
            </a:r>
            <a:r>
              <a:rPr lang="zh-CN" altLang="en-US" dirty="0"/>
              <a:t>（又叫做哈希键）通过哈希算法变换成固定长度的</a:t>
            </a:r>
            <a:r>
              <a:rPr lang="zh-CN" altLang="en-US" dirty="0">
                <a:hlinkClick r:id="rId4"/>
              </a:rPr>
              <a:t>输出</a:t>
            </a:r>
            <a:r>
              <a:rPr lang="zh-CN" altLang="en-US" dirty="0"/>
              <a:t>，该输出是桶编号。这种转换是一种</a:t>
            </a:r>
            <a:r>
              <a:rPr lang="zh-CN" altLang="en-US" dirty="0">
                <a:hlinkClick r:id="rId5"/>
              </a:rPr>
              <a:t>压缩映射</a:t>
            </a:r>
            <a:r>
              <a:rPr lang="zh-CN" altLang="en-US" dirty="0"/>
              <a:t>，桶编号的空间通常远小于哈希键的空间，不同的哈希键可能会哈希成相同的输出，所以不可能从桶编号来确定唯一的输入值。简单的说就是一种将任意长度的消息压缩到某一固定长度的</a:t>
            </a:r>
            <a:r>
              <a:rPr lang="zh-CN" altLang="en-US" dirty="0">
                <a:hlinkClick r:id="rId6"/>
              </a:rPr>
              <a:t>消息摘要</a:t>
            </a:r>
            <a:r>
              <a:rPr lang="zh-CN" altLang="en-US" dirty="0"/>
              <a:t>的函数。</a:t>
            </a: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Tree>
    <p:extLst>
      <p:ext uri="{BB962C8B-B14F-4D97-AF65-F5344CB8AC3E}">
        <p14:creationId xmlns:p14="http://schemas.microsoft.com/office/powerpoint/2010/main" val="2705805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1.3.2  </a:t>
            </a:r>
            <a:r>
              <a:rPr lang="zh-CN" altLang="en-US" dirty="0">
                <a:solidFill>
                  <a:srgbClr val="002060"/>
                </a:solidFill>
              </a:rPr>
              <a:t>哈希函数</a:t>
            </a:r>
            <a:endParaRPr lang="en-US" altLang="zh-CN" dirty="0">
              <a:solidFill>
                <a:srgbClr val="002060"/>
              </a:solidFill>
            </a:endParaRPr>
          </a:p>
          <a:p>
            <a:pPr marL="118872" indent="0">
              <a:spcAft>
                <a:spcPts val="500"/>
              </a:spcAft>
              <a:buNone/>
            </a:pPr>
            <a:r>
              <a:rPr lang="zh-CN" altLang="en-US" dirty="0">
                <a:solidFill>
                  <a:srgbClr val="002060"/>
                </a:solidFill>
              </a:rPr>
              <a:t>进一步：</a:t>
            </a:r>
            <a:endParaRPr lang="en-US" altLang="zh-CN" dirty="0"/>
          </a:p>
          <a:p>
            <a:pPr>
              <a:spcAft>
                <a:spcPts val="500"/>
              </a:spcAft>
              <a:buFont typeface="Wingdings" panose="05000000000000000000" pitchFamily="2" charset="2"/>
              <a:buChar char="u"/>
            </a:pPr>
            <a:r>
              <a:rPr lang="en-US" altLang="zh-CN" dirty="0"/>
              <a:t> </a:t>
            </a:r>
            <a:r>
              <a:rPr lang="zh-CN" altLang="en-US" dirty="0"/>
              <a:t> 哈希函数</a:t>
            </a:r>
            <a:r>
              <a:rPr lang="en-US" altLang="zh-CN" i="1" dirty="0"/>
              <a:t>h</a:t>
            </a:r>
            <a:r>
              <a:rPr lang="zh-CN" altLang="en-US" dirty="0"/>
              <a:t>的输入是一个哈希键值</a:t>
            </a:r>
            <a:r>
              <a:rPr lang="en-US" altLang="zh-CN" dirty="0"/>
              <a:t>(hash-key )</a:t>
            </a:r>
          </a:p>
          <a:p>
            <a:pPr>
              <a:spcAft>
                <a:spcPts val="500"/>
              </a:spcAft>
              <a:buFont typeface="Wingdings" panose="05000000000000000000" pitchFamily="2" charset="2"/>
              <a:buChar char="u"/>
            </a:pPr>
            <a:r>
              <a:rPr lang="en-US" altLang="zh-CN" dirty="0"/>
              <a:t>  </a:t>
            </a:r>
            <a:r>
              <a:rPr lang="zh-CN" altLang="en-US" dirty="0"/>
              <a:t>输出是一个桶编号</a:t>
            </a:r>
            <a:r>
              <a:rPr lang="en-US" altLang="zh-CN" dirty="0"/>
              <a:t>(bucket number )</a:t>
            </a:r>
          </a:p>
          <a:p>
            <a:pPr>
              <a:spcAft>
                <a:spcPts val="500"/>
              </a:spcAft>
              <a:buFont typeface="Wingdings" panose="05000000000000000000" pitchFamily="2" charset="2"/>
              <a:buChar char="u"/>
            </a:pPr>
            <a:r>
              <a:rPr lang="en-US" altLang="zh-CN" dirty="0"/>
              <a:t> </a:t>
            </a:r>
            <a:r>
              <a:rPr lang="zh-CN" altLang="en-US" dirty="0"/>
              <a:t>假定桶的个数为整数</a:t>
            </a:r>
            <a:r>
              <a:rPr lang="en-US" altLang="zh-CN" dirty="0">
                <a:solidFill>
                  <a:srgbClr val="C00000"/>
                </a:solidFill>
              </a:rPr>
              <a:t>B</a:t>
            </a:r>
            <a:r>
              <a:rPr lang="zh-CN" altLang="en-US" dirty="0"/>
              <a:t>，则桶编号通常是</a:t>
            </a:r>
            <a:r>
              <a:rPr lang="en-US" altLang="zh-CN" dirty="0">
                <a:solidFill>
                  <a:srgbClr val="C00000"/>
                </a:solidFill>
              </a:rPr>
              <a:t>0</a:t>
            </a:r>
            <a:r>
              <a:rPr lang="zh-CN" altLang="en-US" dirty="0"/>
              <a:t>到</a:t>
            </a:r>
            <a:r>
              <a:rPr lang="en-US" altLang="zh-CN" dirty="0">
                <a:solidFill>
                  <a:srgbClr val="C00000"/>
                </a:solidFill>
              </a:rPr>
              <a:t>B-1</a:t>
            </a:r>
            <a:r>
              <a:rPr lang="zh-CN" altLang="en-US" dirty="0"/>
              <a:t>之间的整数。</a:t>
            </a:r>
            <a:endParaRPr lang="en-US" altLang="zh-CN" dirty="0"/>
          </a:p>
          <a:p>
            <a:pPr>
              <a:spcAft>
                <a:spcPts val="500"/>
              </a:spcAft>
              <a:buFont typeface="Wingdings" panose="05000000000000000000" pitchFamily="2" charset="2"/>
              <a:buChar char="u"/>
            </a:pPr>
            <a:r>
              <a:rPr lang="en-US" altLang="zh-CN" dirty="0"/>
              <a:t> </a:t>
            </a:r>
            <a:r>
              <a:rPr lang="zh-CN" altLang="en-US" dirty="0"/>
              <a:t>哈希键值可以是任何类型的数据。</a:t>
            </a:r>
            <a:endParaRPr lang="en-US" altLang="zh-CN" dirty="0"/>
          </a:p>
          <a:p>
            <a:pPr>
              <a:spcAft>
                <a:spcPts val="500"/>
              </a:spcAft>
              <a:buFont typeface="Wingdings" panose="05000000000000000000" pitchFamily="2" charset="2"/>
              <a:buChar char="u"/>
            </a:pPr>
            <a:r>
              <a:rPr lang="zh-CN" altLang="en-US" dirty="0"/>
              <a:t> 哈希函数的一个直观性质是它们将哈希键值“随机化”</a:t>
            </a:r>
            <a:r>
              <a:rPr lang="en-US" altLang="zh-CN" dirty="0"/>
              <a:t>( randomize )</a:t>
            </a:r>
          </a:p>
          <a:p>
            <a:pPr marL="118872" indent="0">
              <a:spcAft>
                <a:spcPts val="500"/>
              </a:spcAft>
              <a:buNone/>
            </a:pP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3327160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1.3.2  </a:t>
            </a:r>
            <a:r>
              <a:rPr lang="zh-CN" altLang="en-US" dirty="0">
                <a:solidFill>
                  <a:srgbClr val="002060"/>
                </a:solidFill>
              </a:rPr>
              <a:t>哈希函数</a:t>
            </a:r>
            <a:endParaRPr lang="en-US" altLang="zh-CN" dirty="0">
              <a:solidFill>
                <a:srgbClr val="002060"/>
              </a:solidFill>
            </a:endParaRPr>
          </a:p>
          <a:p>
            <a:pPr marL="118872" indent="0">
              <a:spcAft>
                <a:spcPts val="500"/>
              </a:spcAft>
              <a:buNone/>
            </a:pPr>
            <a:r>
              <a:rPr lang="zh-CN" altLang="en-US" dirty="0">
                <a:solidFill>
                  <a:srgbClr val="C00000"/>
                </a:solidFill>
              </a:rPr>
              <a:t>例</a:t>
            </a:r>
            <a:r>
              <a:rPr lang="en-US" altLang="zh-CN" dirty="0">
                <a:solidFill>
                  <a:srgbClr val="C00000"/>
                </a:solidFill>
              </a:rPr>
              <a:t>1.4 </a:t>
            </a:r>
            <a:r>
              <a:rPr lang="zh-CN" altLang="en-US" dirty="0">
                <a:solidFill>
                  <a:srgbClr val="002060"/>
                </a:solidFill>
              </a:rPr>
              <a:t>假设所有的哈希键都是正整数。一个普遍且简单的哈希函数是</a:t>
            </a:r>
            <a:r>
              <a:rPr lang="en-US" altLang="zh-CN" dirty="0">
                <a:solidFill>
                  <a:srgbClr val="002060"/>
                </a:solidFill>
              </a:rPr>
              <a:t>h(x)=x mod B</a:t>
            </a:r>
            <a:r>
              <a:rPr lang="zh-CN" altLang="en-US" dirty="0">
                <a:solidFill>
                  <a:srgbClr val="002060"/>
                </a:solidFill>
              </a:rPr>
              <a:t>（</a:t>
            </a:r>
            <a:r>
              <a:rPr lang="en-US" altLang="zh-CN" dirty="0">
                <a:solidFill>
                  <a:srgbClr val="002060"/>
                </a:solidFill>
              </a:rPr>
              <a:t>mod:</a:t>
            </a:r>
            <a:r>
              <a:rPr lang="zh-CN" altLang="en-US" dirty="0">
                <a:solidFill>
                  <a:srgbClr val="002060"/>
                </a:solidFill>
              </a:rPr>
              <a:t>取余数）</a:t>
            </a:r>
            <a:endParaRPr lang="en-US" altLang="zh-CN" dirty="0">
              <a:solidFill>
                <a:srgbClr val="002060"/>
              </a:solidFill>
            </a:endParaRPr>
          </a:p>
          <a:p>
            <a:pPr marL="118872" indent="0">
              <a:spcAft>
                <a:spcPts val="500"/>
              </a:spcAft>
              <a:buNone/>
            </a:pPr>
            <a:r>
              <a:rPr lang="zh-CN" altLang="en-US" dirty="0">
                <a:solidFill>
                  <a:srgbClr val="002060"/>
                </a:solidFill>
              </a:rPr>
              <a:t>分析：</a:t>
            </a:r>
            <a:endParaRPr lang="en-US" altLang="zh-CN" dirty="0">
              <a:solidFill>
                <a:srgbClr val="002060"/>
              </a:solidFill>
            </a:endParaRPr>
          </a:p>
          <a:p>
            <a:pPr>
              <a:spcAft>
                <a:spcPts val="500"/>
              </a:spcAft>
              <a:buFont typeface="Wingdings" panose="05000000000000000000" pitchFamily="2" charset="2"/>
              <a:buChar char="p"/>
            </a:pPr>
            <a:r>
              <a:rPr lang="en-US" altLang="zh-CN" dirty="0">
                <a:solidFill>
                  <a:srgbClr val="002060"/>
                </a:solidFill>
              </a:rPr>
              <a:t> </a:t>
            </a:r>
            <a:r>
              <a:rPr lang="zh-CN" altLang="en-US" dirty="0">
                <a:solidFill>
                  <a:srgbClr val="002060"/>
                </a:solidFill>
              </a:rPr>
              <a:t>如果输入是所有正整数</a:t>
            </a:r>
            <a:endParaRPr lang="en-US" altLang="zh-CN" dirty="0">
              <a:solidFill>
                <a:srgbClr val="002060"/>
              </a:solidFill>
            </a:endParaRPr>
          </a:p>
          <a:p>
            <a:pPr>
              <a:spcAft>
                <a:spcPts val="500"/>
              </a:spcAft>
              <a:buFont typeface="Wingdings" panose="05000000000000000000" pitchFamily="2" charset="2"/>
              <a:buChar char="p"/>
            </a:pPr>
            <a:r>
              <a:rPr lang="en-US" altLang="zh-CN" dirty="0">
                <a:solidFill>
                  <a:srgbClr val="002060"/>
                </a:solidFill>
              </a:rPr>
              <a:t> </a:t>
            </a:r>
            <a:r>
              <a:rPr lang="zh-CN" altLang="en-US" dirty="0">
                <a:solidFill>
                  <a:srgbClr val="002060"/>
                </a:solidFill>
              </a:rPr>
              <a:t>如果输入是所有的偶数</a:t>
            </a:r>
            <a:endParaRPr lang="en-US" altLang="zh-CN" dirty="0">
              <a:solidFill>
                <a:srgbClr val="002060"/>
              </a:solidFill>
            </a:endParaRPr>
          </a:p>
          <a:p>
            <a:pPr marL="118872" indent="0">
              <a:spcAft>
                <a:spcPts val="500"/>
              </a:spcAft>
              <a:buNone/>
            </a:pPr>
            <a:r>
              <a:rPr lang="zh-CN" altLang="en-US" dirty="0">
                <a:solidFill>
                  <a:srgbClr val="002060"/>
                </a:solidFill>
              </a:rPr>
              <a:t>讨论： </a:t>
            </a:r>
            <a:r>
              <a:rPr lang="en-US" altLang="zh-CN" dirty="0">
                <a:solidFill>
                  <a:srgbClr val="002060"/>
                </a:solidFill>
              </a:rPr>
              <a:t>B</a:t>
            </a:r>
            <a:r>
              <a:rPr lang="zh-CN" altLang="en-US" dirty="0">
                <a:solidFill>
                  <a:srgbClr val="002060"/>
                </a:solidFill>
              </a:rPr>
              <a:t>如何选取？</a:t>
            </a:r>
            <a:endParaRPr lang="en-US" altLang="zh-CN" dirty="0">
              <a:solidFill>
                <a:srgbClr val="002060"/>
              </a:solidFill>
            </a:endParaRPr>
          </a:p>
          <a:p>
            <a:pPr marL="118872" indent="0">
              <a:spcAft>
                <a:spcPts val="500"/>
              </a:spcAft>
              <a:buNone/>
            </a:pPr>
            <a:r>
              <a:rPr lang="zh-CN" altLang="en-US" dirty="0">
                <a:solidFill>
                  <a:srgbClr val="002060"/>
                </a:solidFill>
              </a:rPr>
              <a:t>是不是质数更好？</a:t>
            </a:r>
            <a:endParaRPr lang="en-US" altLang="zh-CN" dirty="0">
              <a:solidFill>
                <a:srgbClr val="002060"/>
              </a:solidFill>
            </a:endParaRPr>
          </a:p>
          <a:p>
            <a:pPr marL="118872" indent="0">
              <a:spcAft>
                <a:spcPts val="500"/>
              </a:spcAft>
              <a:buNone/>
            </a:pPr>
            <a:endParaRPr lang="en-US" altLang="zh-CN" dirty="0"/>
          </a:p>
          <a:p>
            <a:pPr marL="118872" indent="0">
              <a:spcAft>
                <a:spcPts val="500"/>
              </a:spcAft>
              <a:buNone/>
            </a:pP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Tree>
    <p:extLst>
      <p:ext uri="{BB962C8B-B14F-4D97-AF65-F5344CB8AC3E}">
        <p14:creationId xmlns:p14="http://schemas.microsoft.com/office/powerpoint/2010/main" val="173716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1.3.2  </a:t>
            </a:r>
            <a:r>
              <a:rPr lang="zh-CN" altLang="en-US" dirty="0">
                <a:solidFill>
                  <a:srgbClr val="002060"/>
                </a:solidFill>
              </a:rPr>
              <a:t>哈希函数</a:t>
            </a:r>
            <a:endParaRPr lang="en-US" altLang="zh-CN" dirty="0">
              <a:solidFill>
                <a:srgbClr val="002060"/>
              </a:solidFill>
            </a:endParaRPr>
          </a:p>
          <a:p>
            <a:pPr marL="118872" indent="0">
              <a:spcAft>
                <a:spcPts val="500"/>
              </a:spcAft>
              <a:buNone/>
            </a:pPr>
            <a:r>
              <a:rPr lang="zh-CN" altLang="en-US" dirty="0">
                <a:solidFill>
                  <a:srgbClr val="C00000"/>
                </a:solidFill>
              </a:rPr>
              <a:t>几点说明</a:t>
            </a:r>
            <a:endParaRPr lang="en-US" altLang="zh-CN" dirty="0">
              <a:solidFill>
                <a:srgbClr val="C00000"/>
              </a:solidFill>
            </a:endParaRPr>
          </a:p>
          <a:p>
            <a:pPr>
              <a:spcAft>
                <a:spcPts val="500"/>
              </a:spcAft>
              <a:buFont typeface="Wingdings" panose="05000000000000000000" pitchFamily="2" charset="2"/>
              <a:buChar char="Ø"/>
            </a:pPr>
            <a:r>
              <a:rPr lang="en-US" altLang="zh-CN" dirty="0"/>
              <a:t> </a:t>
            </a:r>
            <a:r>
              <a:rPr lang="zh-CN" altLang="en-US" dirty="0">
                <a:solidFill>
                  <a:srgbClr val="C00000"/>
                </a:solidFill>
              </a:rPr>
              <a:t>不是整数 </a:t>
            </a:r>
            <a:r>
              <a:rPr lang="zh-CN" altLang="en-US" dirty="0"/>
              <a:t>字符转化整数，整数求和</a:t>
            </a:r>
            <a:endParaRPr lang="en-US" altLang="zh-CN" dirty="0"/>
          </a:p>
          <a:p>
            <a:pPr>
              <a:spcAft>
                <a:spcPts val="500"/>
              </a:spcAft>
              <a:buFont typeface="Wingdings" panose="05000000000000000000" pitchFamily="2" charset="2"/>
              <a:buChar char="Ø"/>
            </a:pPr>
            <a:r>
              <a:rPr lang="zh-CN" altLang="en-US" dirty="0">
                <a:solidFill>
                  <a:srgbClr val="C00000"/>
                </a:solidFill>
              </a:rPr>
              <a:t>对于更复杂的数据类型</a:t>
            </a:r>
            <a:r>
              <a:rPr lang="zh-CN" altLang="en-US" dirty="0"/>
              <a:t>，可以对上述字符串转化为整数的思路进行扩展来递归式处理。</a:t>
            </a:r>
            <a:endParaRPr lang="en-US" altLang="zh-CN" dirty="0"/>
          </a:p>
          <a:p>
            <a:pPr>
              <a:spcAft>
                <a:spcPts val="500"/>
              </a:spcAft>
              <a:buFont typeface="Wingdings" panose="05000000000000000000" pitchFamily="2" charset="2"/>
              <a:buChar char="Ø"/>
            </a:pPr>
            <a:r>
              <a:rPr lang="zh-CN" altLang="en-US" dirty="0">
                <a:solidFill>
                  <a:srgbClr val="C00000"/>
                </a:solidFill>
              </a:rPr>
              <a:t>对于记录型数据</a:t>
            </a:r>
            <a:r>
              <a:rPr lang="zh-CN" altLang="en-US" dirty="0"/>
              <a:t>，记录中每个字段递归地转换成整数，整数求和，最后对</a:t>
            </a:r>
            <a:r>
              <a:rPr lang="en-US" altLang="zh-CN" dirty="0"/>
              <a:t>B</a:t>
            </a:r>
            <a:r>
              <a:rPr lang="zh-CN" altLang="en-US" dirty="0"/>
              <a:t>取模来将整数</a:t>
            </a:r>
          </a:p>
          <a:p>
            <a:pPr marL="118872" indent="0">
              <a:spcAft>
                <a:spcPts val="500"/>
              </a:spcAft>
              <a:buNone/>
            </a:pPr>
            <a:r>
              <a:rPr lang="zh-CN" altLang="en-US" dirty="0"/>
              <a:t>    分配到不同桶中去。</a:t>
            </a:r>
            <a:endParaRPr lang="en-US" altLang="zh-CN" dirty="0"/>
          </a:p>
          <a:p>
            <a:pPr marL="118872" indent="0">
              <a:spcAft>
                <a:spcPts val="500"/>
              </a:spcAft>
              <a:buNone/>
            </a:pPr>
            <a:r>
              <a:rPr lang="zh-CN" altLang="en-US" dirty="0"/>
              <a:t>其他类型情况也是如此</a:t>
            </a:r>
            <a:endParaRPr lang="en-US" altLang="zh-CN" dirty="0"/>
          </a:p>
          <a:p>
            <a:pPr marL="118872" indent="0">
              <a:spcAft>
                <a:spcPts val="500"/>
              </a:spcAft>
              <a:buNone/>
            </a:pPr>
            <a:endParaRPr lang="en-US" altLang="zh-CN" dirty="0"/>
          </a:p>
          <a:p>
            <a:pPr marL="118872" indent="0">
              <a:spcAft>
                <a:spcPts val="500"/>
              </a:spcAft>
              <a:buNone/>
            </a:pP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48</a:t>
            </a:fld>
            <a:endParaRPr lang="en-US"/>
          </a:p>
        </p:txBody>
      </p:sp>
    </p:spTree>
    <p:extLst>
      <p:ext uri="{BB962C8B-B14F-4D97-AF65-F5344CB8AC3E}">
        <p14:creationId xmlns:p14="http://schemas.microsoft.com/office/powerpoint/2010/main" val="2437856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1.3.2  </a:t>
            </a:r>
            <a:r>
              <a:rPr lang="zh-CN" altLang="en-US" dirty="0">
                <a:solidFill>
                  <a:srgbClr val="002060"/>
                </a:solidFill>
              </a:rPr>
              <a:t>哈希函数</a:t>
            </a:r>
            <a:endParaRPr lang="en-US" altLang="zh-CN" dirty="0">
              <a:solidFill>
                <a:srgbClr val="002060"/>
              </a:solidFill>
            </a:endParaRPr>
          </a:p>
          <a:p>
            <a:pPr marL="118872" indent="0">
              <a:spcAft>
                <a:spcPts val="500"/>
              </a:spcAft>
              <a:buNone/>
            </a:pPr>
            <a:endParaRPr lang="en-US" altLang="zh-CN" dirty="0"/>
          </a:p>
          <a:p>
            <a:pPr marL="118872" indent="0">
              <a:spcAft>
                <a:spcPts val="500"/>
              </a:spcAft>
              <a:buNone/>
            </a:pP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49</a:t>
            </a:fld>
            <a:endParaRPr lang="en-US"/>
          </a:p>
        </p:txBody>
      </p:sp>
      <p:pic>
        <p:nvPicPr>
          <p:cNvPr id="4" name="图片 3"/>
          <p:cNvPicPr>
            <a:picLocks noChangeAspect="1"/>
          </p:cNvPicPr>
          <p:nvPr/>
        </p:nvPicPr>
        <p:blipFill>
          <a:blip r:embed="rId3"/>
          <a:stretch>
            <a:fillRect/>
          </a:stretch>
        </p:blipFill>
        <p:spPr>
          <a:xfrm>
            <a:off x="235296" y="2531715"/>
            <a:ext cx="4169664" cy="3048000"/>
          </a:xfrm>
          <a:prstGeom prst="rect">
            <a:avLst/>
          </a:prstGeom>
        </p:spPr>
      </p:pic>
      <p:sp>
        <p:nvSpPr>
          <p:cNvPr id="6" name="文本框 5"/>
          <p:cNvSpPr txBox="1"/>
          <p:nvPr/>
        </p:nvSpPr>
        <p:spPr>
          <a:xfrm>
            <a:off x="4290060" y="2286000"/>
            <a:ext cx="4648200" cy="3539430"/>
          </a:xfrm>
          <a:prstGeom prst="rect">
            <a:avLst/>
          </a:prstGeom>
          <a:noFill/>
        </p:spPr>
        <p:txBody>
          <a:bodyPr wrap="square" rtlCol="0">
            <a:spAutoFit/>
          </a:bodyPr>
          <a:lstStyle/>
          <a:p>
            <a:r>
              <a:rPr lang="zh-CN" altLang="en-US" sz="3200" b="1" dirty="0">
                <a:solidFill>
                  <a:srgbClr val="FF0000"/>
                </a:solidFill>
              </a:rPr>
              <a:t>桶的作用之一</a:t>
            </a:r>
            <a:r>
              <a:rPr lang="zh-CN" altLang="en-US" sz="3200" b="1" dirty="0">
                <a:solidFill>
                  <a:srgbClr val="00B050"/>
                </a:solidFill>
              </a:rPr>
              <a:t>：将大规模数据分割入桶，桶有编号。即使数据增加，只要保证每个桶的数据量上限恒定，查询时间复杂度不变。尽量将每个桶装载的数据量相等</a:t>
            </a:r>
            <a:r>
              <a:rPr lang="zh-CN" altLang="en-US" sz="2400" b="1" dirty="0">
                <a:solidFill>
                  <a:srgbClr val="00B050"/>
                </a:solidFill>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125531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本课程主要的内容是什么</a:t>
            </a:r>
            <a:r>
              <a:rPr lang="en-US" dirty="0"/>
              <a:t>?</a:t>
            </a:r>
          </a:p>
        </p:txBody>
      </p:sp>
      <p:sp>
        <p:nvSpPr>
          <p:cNvPr id="3" name="内容占位符 2"/>
          <p:cNvSpPr>
            <a:spLocks noGrp="1"/>
          </p:cNvSpPr>
          <p:nvPr>
            <p:ph idx="1"/>
          </p:nvPr>
        </p:nvSpPr>
        <p:spPr>
          <a:xfrm>
            <a:off x="226060" y="1219199"/>
            <a:ext cx="8610600" cy="5486401"/>
          </a:xfrm>
        </p:spPr>
        <p:txBody>
          <a:bodyPr>
            <a:normAutofit/>
          </a:bodyPr>
          <a:lstStyle/>
          <a:p>
            <a:r>
              <a:rPr lang="zh-CN" altLang="en-US" b="1" dirty="0">
                <a:solidFill>
                  <a:srgbClr val="FF0000"/>
                </a:solidFill>
              </a:rPr>
              <a:t>极大规模</a:t>
            </a:r>
            <a:r>
              <a:rPr lang="zh-CN" altLang="en-US" dirty="0"/>
              <a:t>的数据挖掘（</a:t>
            </a:r>
            <a:r>
              <a:rPr lang="en-US" altLang="zh-CN" dirty="0"/>
              <a:t>Massive</a:t>
            </a:r>
            <a:r>
              <a:rPr lang="zh-CN" altLang="en-US" dirty="0"/>
              <a:t> </a:t>
            </a:r>
            <a:r>
              <a:rPr lang="en-US" altLang="zh-CN" dirty="0"/>
              <a:t>data min-</a:t>
            </a:r>
            <a:r>
              <a:rPr lang="en-US" altLang="zh-CN" dirty="0" err="1"/>
              <a:t>ing</a:t>
            </a:r>
            <a:r>
              <a:rPr lang="zh-CN" altLang="en-US" dirty="0"/>
              <a:t>）</a:t>
            </a:r>
            <a:endParaRPr lang="en-US" dirty="0"/>
          </a:p>
          <a:p>
            <a:pPr lvl="1">
              <a:spcAft>
                <a:spcPts val="1500"/>
              </a:spcAft>
            </a:pPr>
            <a:r>
              <a:rPr lang="zh-CN" altLang="en-US" dirty="0"/>
              <a:t>极大规模数据 </a:t>
            </a:r>
            <a:r>
              <a:rPr lang="en-US" altLang="zh-CN" dirty="0">
                <a:sym typeface="Wingdings" pitchFamily="2" charset="2"/>
              </a:rPr>
              <a:t> </a:t>
            </a:r>
            <a:r>
              <a:rPr lang="zh-CN" altLang="en-US" b="1" dirty="0">
                <a:solidFill>
                  <a:schemeClr val="accent1">
                    <a:lumMod val="75000"/>
                  </a:schemeClr>
                </a:solidFill>
                <a:sym typeface="Wingdings" pitchFamily="2" charset="2"/>
              </a:rPr>
              <a:t>不能在</a:t>
            </a:r>
            <a:r>
              <a:rPr lang="zh-CN" altLang="en-US" dirty="0">
                <a:sym typeface="Wingdings" pitchFamily="2" charset="2"/>
              </a:rPr>
              <a:t>计算平台或系统的</a:t>
            </a:r>
            <a:r>
              <a:rPr lang="zh-CN" altLang="en-US" b="1" dirty="0">
                <a:solidFill>
                  <a:schemeClr val="accent1">
                    <a:lumMod val="75000"/>
                  </a:schemeClr>
                </a:solidFill>
                <a:sym typeface="Wingdings" pitchFamily="2" charset="2"/>
              </a:rPr>
              <a:t>内存中</a:t>
            </a:r>
            <a:r>
              <a:rPr lang="zh-CN" altLang="en-US" dirty="0">
                <a:sym typeface="Wingdings" pitchFamily="2" charset="2"/>
              </a:rPr>
              <a:t>完整或有效</a:t>
            </a:r>
            <a:r>
              <a:rPr lang="zh-CN" altLang="en-US" b="1" dirty="0">
                <a:solidFill>
                  <a:schemeClr val="accent1">
                    <a:lumMod val="75000"/>
                  </a:schemeClr>
                </a:solidFill>
                <a:sym typeface="Wingdings" pitchFamily="2" charset="2"/>
              </a:rPr>
              <a:t>存放</a:t>
            </a:r>
            <a:endParaRPr lang="en-US" altLang="zh-CN" b="1" dirty="0">
              <a:solidFill>
                <a:schemeClr val="accent1">
                  <a:lumMod val="75000"/>
                </a:schemeClr>
              </a:solidFill>
              <a:sym typeface="Wingdings" pitchFamily="2" charset="2"/>
            </a:endParaRPr>
          </a:p>
          <a:p>
            <a:pPr lvl="1">
              <a:spcAft>
                <a:spcPts val="1500"/>
              </a:spcAft>
            </a:pPr>
            <a:endParaRPr lang="en-US" b="1" dirty="0">
              <a:solidFill>
                <a:schemeClr val="accent1">
                  <a:lumMod val="75000"/>
                </a:schemeClr>
              </a:solidFill>
            </a:endParaRPr>
          </a:p>
          <a:p>
            <a:r>
              <a:rPr lang="zh-CN" altLang="en-US" dirty="0"/>
              <a:t>本课程从算法角度来看待数据挖掘，即数据</a:t>
            </a:r>
            <a:endParaRPr lang="en-US" altLang="zh-CN" dirty="0"/>
          </a:p>
          <a:p>
            <a:pPr marL="118872" indent="0">
              <a:buNone/>
            </a:pPr>
            <a:r>
              <a:rPr lang="zh-CN" altLang="en-US" dirty="0"/>
              <a:t>挖掘是将</a:t>
            </a:r>
            <a:r>
              <a:rPr lang="zh-CN" altLang="en-US" dirty="0">
                <a:solidFill>
                  <a:srgbClr val="7030A0"/>
                </a:solidFill>
              </a:rPr>
              <a:t>算法应用于数据</a:t>
            </a:r>
            <a:r>
              <a:rPr lang="zh-CN" altLang="en-US" dirty="0"/>
              <a:t>，而不是</a:t>
            </a:r>
            <a:r>
              <a:rPr lang="zh-CN" altLang="en-US" dirty="0">
                <a:solidFill>
                  <a:srgbClr val="7030A0"/>
                </a:solidFill>
              </a:rPr>
              <a:t>使用数据</a:t>
            </a:r>
            <a:endParaRPr lang="en-US" altLang="zh-CN" dirty="0">
              <a:solidFill>
                <a:srgbClr val="7030A0"/>
              </a:solidFill>
            </a:endParaRPr>
          </a:p>
          <a:p>
            <a:pPr marL="118872" indent="0">
              <a:buNone/>
            </a:pPr>
            <a:r>
              <a:rPr lang="zh-CN" altLang="en-US" dirty="0">
                <a:solidFill>
                  <a:srgbClr val="7030A0"/>
                </a:solidFill>
              </a:rPr>
              <a:t>来“训练”某种机器学习引擎</a:t>
            </a:r>
            <a:r>
              <a:rPr lang="en-US" dirty="0"/>
              <a:t>.</a:t>
            </a:r>
          </a:p>
          <a:p>
            <a:pPr marL="118872" indent="0">
              <a:buNone/>
            </a:pPr>
            <a:r>
              <a:rPr lang="zh-CN" altLang="en-US"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4" name="文本框 3">
            <a:extLst>
              <a:ext uri="{FF2B5EF4-FFF2-40B4-BE49-F238E27FC236}">
                <a16:creationId xmlns:a16="http://schemas.microsoft.com/office/drawing/2014/main" id="{BDF899B7-7A8E-C769-0C8C-0491E0FA4822}"/>
              </a:ext>
            </a:extLst>
          </p:cNvPr>
          <p:cNvSpPr txBox="1"/>
          <p:nvPr/>
        </p:nvSpPr>
        <p:spPr>
          <a:xfrm>
            <a:off x="1409700" y="5177136"/>
            <a:ext cx="6324600" cy="461665"/>
          </a:xfrm>
          <a:prstGeom prst="rect">
            <a:avLst/>
          </a:prstGeom>
          <a:solidFill>
            <a:schemeClr val="accent1">
              <a:lumMod val="20000"/>
              <a:lumOff val="80000"/>
            </a:schemeClr>
          </a:solidFill>
        </p:spPr>
        <p:txBody>
          <a:bodyPr wrap="square" rtlCol="0">
            <a:spAutoFit/>
          </a:bodyPr>
          <a:lstStyle/>
          <a:p>
            <a:pPr algn="ctr"/>
            <a:r>
              <a:rPr kumimoji="1" lang="zh-CN" altLang="en-US" sz="2400" b="1" dirty="0">
                <a:solidFill>
                  <a:srgbClr val="FF0000"/>
                </a:solidFill>
                <a:latin typeface="Arial" pitchFamily="34" charset="0"/>
                <a:cs typeface="Arial" pitchFamily="34" charset="0"/>
              </a:rPr>
              <a:t>讲人话：只介绍现有算法，不讲怎么建立算法</a:t>
            </a:r>
          </a:p>
        </p:txBody>
      </p:sp>
    </p:spTree>
    <p:extLst>
      <p:ext uri="{BB962C8B-B14F-4D97-AF65-F5344CB8AC3E}">
        <p14:creationId xmlns:p14="http://schemas.microsoft.com/office/powerpoint/2010/main" val="37019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1.3.3  </a:t>
            </a:r>
            <a:r>
              <a:rPr lang="zh-CN" altLang="en-US" dirty="0">
                <a:solidFill>
                  <a:srgbClr val="002060"/>
                </a:solidFill>
              </a:rPr>
              <a:t>索引</a:t>
            </a:r>
            <a:endParaRPr lang="en-US" altLang="zh-CN" dirty="0">
              <a:solidFill>
                <a:srgbClr val="002060"/>
              </a:solidFill>
            </a:endParaRPr>
          </a:p>
          <a:p>
            <a:pPr marL="118872" indent="0">
              <a:spcAft>
                <a:spcPts val="500"/>
              </a:spcAft>
              <a:buNone/>
            </a:pPr>
            <a:r>
              <a:rPr lang="zh-CN" altLang="en-US" sz="3000" dirty="0">
                <a:solidFill>
                  <a:srgbClr val="002060"/>
                </a:solidFill>
              </a:rPr>
              <a:t>查询方法：</a:t>
            </a:r>
            <a:endParaRPr lang="en-US" altLang="zh-CN" sz="3000" dirty="0">
              <a:solidFill>
                <a:srgbClr val="002060"/>
              </a:solidFill>
            </a:endParaRPr>
          </a:p>
          <a:p>
            <a:pPr>
              <a:spcAft>
                <a:spcPts val="500"/>
              </a:spcAft>
              <a:buFont typeface="Wingdings" panose="05000000000000000000" pitchFamily="2" charset="2"/>
              <a:buChar char="l"/>
            </a:pPr>
            <a:r>
              <a:rPr lang="zh-CN" altLang="en-US" sz="3000" dirty="0">
                <a:solidFill>
                  <a:srgbClr val="002060"/>
                </a:solidFill>
              </a:rPr>
              <a:t>第一种方法是</a:t>
            </a:r>
            <a:r>
              <a:rPr lang="zh-CN" altLang="en-US" sz="3000" dirty="0">
                <a:solidFill>
                  <a:schemeClr val="accent6"/>
                </a:solidFill>
              </a:rPr>
              <a:t>顺序搜索。时间复杂度为</a:t>
            </a:r>
            <a:r>
              <a:rPr lang="en-US" altLang="zh-CN" sz="3000" dirty="0">
                <a:solidFill>
                  <a:schemeClr val="accent6"/>
                </a:solidFill>
              </a:rPr>
              <a:t>O(n</a:t>
            </a:r>
            <a:r>
              <a:rPr lang="en-US" altLang="zh-CN" sz="3000" dirty="0">
                <a:solidFill>
                  <a:srgbClr val="002060"/>
                </a:solidFill>
              </a:rPr>
              <a:t>)</a:t>
            </a:r>
            <a:r>
              <a:rPr lang="zh-CN" altLang="en-US" sz="3000" dirty="0">
                <a:solidFill>
                  <a:srgbClr val="002060"/>
                </a:solidFill>
              </a:rPr>
              <a:t>。</a:t>
            </a:r>
            <a:endParaRPr lang="en-US" altLang="zh-CN" sz="3000" dirty="0">
              <a:solidFill>
                <a:srgbClr val="002060"/>
              </a:solidFill>
            </a:endParaRPr>
          </a:p>
          <a:p>
            <a:pPr>
              <a:spcAft>
                <a:spcPts val="500"/>
              </a:spcAft>
              <a:buFont typeface="Wingdings" panose="05000000000000000000" pitchFamily="2" charset="2"/>
              <a:buChar char="l"/>
            </a:pPr>
            <a:r>
              <a:rPr lang="zh-CN" altLang="en-US" sz="3000" dirty="0">
                <a:solidFill>
                  <a:srgbClr val="002060"/>
                </a:solidFill>
              </a:rPr>
              <a:t>第二种方法是</a:t>
            </a:r>
            <a:r>
              <a:rPr lang="zh-CN" altLang="en-US" sz="3000" dirty="0">
                <a:solidFill>
                  <a:schemeClr val="accent6"/>
                </a:solidFill>
              </a:rPr>
              <a:t>二分查找。需要预先对数据排序</a:t>
            </a:r>
            <a:r>
              <a:rPr lang="zh-CN" altLang="en-US" sz="3000" dirty="0">
                <a:solidFill>
                  <a:srgbClr val="002060"/>
                </a:solidFill>
              </a:rPr>
              <a:t>。递归不断将排序后的数组进行二分割，用分割点和查询数据做比较。时间复杂度是为</a:t>
            </a:r>
            <a:r>
              <a:rPr lang="en-US" altLang="zh-CN" sz="3000" dirty="0">
                <a:solidFill>
                  <a:srgbClr val="002060"/>
                </a:solidFill>
              </a:rPr>
              <a:t>O(log</a:t>
            </a:r>
            <a:r>
              <a:rPr lang="en-US" altLang="zh-CN" sz="3000" baseline="-25000" dirty="0">
                <a:solidFill>
                  <a:srgbClr val="002060"/>
                </a:solidFill>
              </a:rPr>
              <a:t>2</a:t>
            </a:r>
            <a:r>
              <a:rPr lang="en-US" altLang="zh-CN" sz="3000" dirty="0">
                <a:solidFill>
                  <a:srgbClr val="002060"/>
                </a:solidFill>
              </a:rPr>
              <a:t>n)</a:t>
            </a:r>
          </a:p>
          <a:p>
            <a:pPr>
              <a:spcAft>
                <a:spcPts val="500"/>
              </a:spcAft>
              <a:buFont typeface="Wingdings" panose="05000000000000000000" pitchFamily="2" charset="2"/>
              <a:buChar char="l"/>
            </a:pPr>
            <a:r>
              <a:rPr lang="zh-CN" altLang="en-US" sz="3000" dirty="0">
                <a:solidFill>
                  <a:srgbClr val="002060"/>
                </a:solidFill>
              </a:rPr>
              <a:t>第三种方法</a:t>
            </a:r>
            <a:r>
              <a:rPr lang="zh-CN" altLang="en-US" sz="3000" dirty="0">
                <a:solidFill>
                  <a:schemeClr val="accent6"/>
                </a:solidFill>
              </a:rPr>
              <a:t>是哈希算法，又称散列算法。能大大提高搜索的效率。</a:t>
            </a:r>
            <a:r>
              <a:rPr lang="zh-CN" altLang="en-US" sz="3000" dirty="0">
                <a:solidFill>
                  <a:srgbClr val="002060"/>
                </a:solidFill>
              </a:rPr>
              <a:t>它的主要工作是将一个数字映射到一个表格的某个地方。即通过哈希函数为</a:t>
            </a:r>
            <a:r>
              <a:rPr lang="en-US" altLang="zh-CN" sz="3000" dirty="0">
                <a:solidFill>
                  <a:srgbClr val="002060"/>
                </a:solidFill>
              </a:rPr>
              <a:t>H(x)</a:t>
            </a:r>
            <a:r>
              <a:rPr lang="zh-CN" altLang="en-US" sz="3000" dirty="0">
                <a:solidFill>
                  <a:srgbClr val="002060"/>
                </a:solidFill>
              </a:rPr>
              <a:t>将位置记住。查询时直接按地址拿数据就可以了。时间复杂度</a:t>
            </a:r>
            <a:r>
              <a:rPr lang="en-US" altLang="zh-CN" sz="3000" dirty="0">
                <a:solidFill>
                  <a:srgbClr val="002060"/>
                </a:solidFill>
              </a:rPr>
              <a:t>O(1)</a:t>
            </a:r>
          </a:p>
          <a:p>
            <a:pPr marL="118872" indent="0">
              <a:spcAft>
                <a:spcPts val="500"/>
              </a:spcAft>
              <a:buNone/>
            </a:pPr>
            <a:endParaRPr lang="en-US" altLang="zh-CN" dirty="0">
              <a:solidFill>
                <a:srgbClr val="002060"/>
              </a:solidFill>
            </a:endParaRPr>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50</a:t>
            </a:fld>
            <a:endParaRPr lang="en-US"/>
          </a:p>
        </p:txBody>
      </p:sp>
    </p:spTree>
    <p:extLst>
      <p:ext uri="{BB962C8B-B14F-4D97-AF65-F5344CB8AC3E}">
        <p14:creationId xmlns:p14="http://schemas.microsoft.com/office/powerpoint/2010/main" val="678481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1.3.3  </a:t>
            </a:r>
            <a:r>
              <a:rPr lang="zh-CN" altLang="en-US" dirty="0">
                <a:solidFill>
                  <a:srgbClr val="002060"/>
                </a:solidFill>
              </a:rPr>
              <a:t>索引</a:t>
            </a:r>
            <a:endParaRPr lang="en-US" altLang="zh-CN" dirty="0">
              <a:solidFill>
                <a:srgbClr val="002060"/>
              </a:solidFill>
            </a:endParaRPr>
          </a:p>
          <a:p>
            <a:pPr marL="118872" indent="0">
              <a:spcAft>
                <a:spcPts val="500"/>
              </a:spcAft>
              <a:buNone/>
            </a:pPr>
            <a:r>
              <a:rPr lang="zh-CN" altLang="en-US" dirty="0"/>
              <a:t>在关系数据库中，索引是一种单独的、物理的对数据库表中一列或多列的值进行排序的一种存储结构，它是某个表中一列或若干列值的集合和相应的指向表中物理标识这些值的数据页的逻辑</a:t>
            </a:r>
            <a:r>
              <a:rPr lang="zh-CN" altLang="en-US" dirty="0">
                <a:hlinkClick r:id="rId3"/>
              </a:rPr>
              <a:t>指针</a:t>
            </a:r>
            <a:r>
              <a:rPr lang="zh-CN" altLang="en-US" dirty="0"/>
              <a:t>清单。</a:t>
            </a:r>
            <a:r>
              <a:rPr lang="zh-CN" altLang="en-US" b="1" dirty="0">
                <a:solidFill>
                  <a:srgbClr val="FF0000"/>
                </a:solidFill>
              </a:rPr>
              <a:t>索引的作用相当于图书的目录</a:t>
            </a:r>
            <a:r>
              <a:rPr lang="zh-CN" altLang="en-US" dirty="0"/>
              <a:t>，可以根据目录中的</a:t>
            </a:r>
            <a:r>
              <a:rPr lang="zh-CN" altLang="en-US" dirty="0">
                <a:hlinkClick r:id="rId4"/>
              </a:rPr>
              <a:t>页码</a:t>
            </a:r>
            <a:r>
              <a:rPr lang="zh-CN" altLang="en-US" dirty="0"/>
              <a:t>快速找到所需的内容。</a:t>
            </a:r>
            <a:endParaRPr lang="en-US" altLang="zh-CN" dirty="0"/>
          </a:p>
          <a:p>
            <a:pPr marL="118872" indent="0">
              <a:spcAft>
                <a:spcPts val="500"/>
              </a:spcAft>
              <a:buNone/>
            </a:pP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591164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1.3.3  </a:t>
            </a:r>
            <a:r>
              <a:rPr lang="zh-CN" altLang="en-US" dirty="0">
                <a:solidFill>
                  <a:srgbClr val="002060"/>
                </a:solidFill>
              </a:rPr>
              <a:t>索引</a:t>
            </a:r>
            <a:endParaRPr lang="en-US" altLang="zh-CN" dirty="0">
              <a:solidFill>
                <a:srgbClr val="002060"/>
              </a:solidFill>
            </a:endParaRPr>
          </a:p>
          <a:p>
            <a:pPr marL="118872" indent="0">
              <a:spcAft>
                <a:spcPts val="500"/>
              </a:spcAft>
              <a:buNone/>
            </a:pPr>
            <a:r>
              <a:rPr lang="zh-CN" altLang="en-US" dirty="0"/>
              <a:t>最常见的一种情况是对象都是记录，而</a:t>
            </a:r>
            <a:r>
              <a:rPr lang="zh-CN" altLang="en-US" dirty="0">
                <a:solidFill>
                  <a:srgbClr val="C00000"/>
                </a:solidFill>
              </a:rPr>
              <a:t>索引</a:t>
            </a:r>
            <a:r>
              <a:rPr lang="zh-CN" altLang="en-US" dirty="0"/>
              <a:t>按照记录中的某个字段来建立。给定该字段的值</a:t>
            </a:r>
            <a:r>
              <a:rPr lang="en-US" altLang="zh-CN" dirty="0"/>
              <a:t>v</a:t>
            </a:r>
            <a:r>
              <a:rPr lang="zh-CN" altLang="en-US" dirty="0"/>
              <a:t>，基于索引能够快速返回该字段值等于</a:t>
            </a:r>
            <a:r>
              <a:rPr lang="en-US" altLang="zh-CN" dirty="0"/>
              <a:t>v</a:t>
            </a:r>
            <a:r>
              <a:rPr lang="zh-CN" altLang="en-US" dirty="0"/>
              <a:t>的所有记录。</a:t>
            </a:r>
            <a:endParaRPr lang="en-US" altLang="zh-CN" dirty="0"/>
          </a:p>
          <a:p>
            <a:pPr marL="118872" indent="0">
              <a:spcAft>
                <a:spcPts val="500"/>
              </a:spcAft>
              <a:buNone/>
            </a:pPr>
            <a:r>
              <a:rPr lang="zh-CN" altLang="en-US" sz="2400" dirty="0"/>
              <a:t> 哈希表是一个简单的</a:t>
            </a:r>
            <a:endParaRPr lang="en-US" altLang="zh-CN" sz="2400" dirty="0"/>
          </a:p>
          <a:p>
            <a:pPr marL="118872" indent="0">
              <a:spcAft>
                <a:spcPts val="500"/>
              </a:spcAft>
              <a:buNone/>
            </a:pPr>
            <a:r>
              <a:rPr lang="zh-CN" altLang="en-US" sz="2400" dirty="0"/>
              <a:t>索引构建方法</a:t>
            </a:r>
            <a:endParaRPr lang="en-US" altLang="zh-CN" sz="2400"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52</a:t>
            </a:fld>
            <a:endParaRPr lang="en-US"/>
          </a:p>
        </p:txBody>
      </p:sp>
      <p:graphicFrame>
        <p:nvGraphicFramePr>
          <p:cNvPr id="6" name="表格 5"/>
          <p:cNvGraphicFramePr>
            <a:graphicFrameLocks noGrp="1"/>
          </p:cNvGraphicFramePr>
          <p:nvPr/>
        </p:nvGraphicFramePr>
        <p:xfrm>
          <a:off x="4393159" y="3733800"/>
          <a:ext cx="4446040" cy="1905000"/>
        </p:xfrm>
        <a:graphic>
          <a:graphicData uri="http://schemas.openxmlformats.org/drawingml/2006/table">
            <a:tbl>
              <a:tblPr firstRow="1" bandRow="1">
                <a:tableStyleId>{5C22544A-7EE6-4342-B048-85BDC9FD1C3A}</a:tableStyleId>
              </a:tblPr>
              <a:tblGrid>
                <a:gridCol w="1111510">
                  <a:extLst>
                    <a:ext uri="{9D8B030D-6E8A-4147-A177-3AD203B41FA5}">
                      <a16:colId xmlns:a16="http://schemas.microsoft.com/office/drawing/2014/main" val="2632377702"/>
                    </a:ext>
                  </a:extLst>
                </a:gridCol>
                <a:gridCol w="1111510">
                  <a:extLst>
                    <a:ext uri="{9D8B030D-6E8A-4147-A177-3AD203B41FA5}">
                      <a16:colId xmlns:a16="http://schemas.microsoft.com/office/drawing/2014/main" val="1207246817"/>
                    </a:ext>
                  </a:extLst>
                </a:gridCol>
                <a:gridCol w="1111510">
                  <a:extLst>
                    <a:ext uri="{9D8B030D-6E8A-4147-A177-3AD203B41FA5}">
                      <a16:colId xmlns:a16="http://schemas.microsoft.com/office/drawing/2014/main" val="1949159972"/>
                    </a:ext>
                  </a:extLst>
                </a:gridCol>
                <a:gridCol w="1111510">
                  <a:extLst>
                    <a:ext uri="{9D8B030D-6E8A-4147-A177-3AD203B41FA5}">
                      <a16:colId xmlns:a16="http://schemas.microsoft.com/office/drawing/2014/main" val="1303312480"/>
                    </a:ext>
                  </a:extLst>
                </a:gridCol>
              </a:tblGrid>
              <a:tr h="476250">
                <a:tc>
                  <a:txBody>
                    <a:bodyPr/>
                    <a:lstStyle/>
                    <a:p>
                      <a:r>
                        <a:rPr lang="en-US" altLang="zh-CN" dirty="0"/>
                        <a:t>Name</a:t>
                      </a:r>
                      <a:endParaRPr lang="en-US" dirty="0"/>
                    </a:p>
                  </a:txBody>
                  <a:tcPr/>
                </a:tc>
                <a:tc>
                  <a:txBody>
                    <a:bodyPr/>
                    <a:lstStyle/>
                    <a:p>
                      <a:r>
                        <a:rPr lang="en-US" altLang="zh-CN" dirty="0"/>
                        <a:t>gender</a:t>
                      </a:r>
                      <a:endParaRPr lang="en-US" dirty="0"/>
                    </a:p>
                  </a:txBody>
                  <a:tcPr/>
                </a:tc>
                <a:tc>
                  <a:txBody>
                    <a:bodyPr/>
                    <a:lstStyle/>
                    <a:p>
                      <a:r>
                        <a:rPr lang="en-US" altLang="zh-CN" dirty="0"/>
                        <a:t>Age</a:t>
                      </a:r>
                      <a:endParaRPr lang="en-US" dirty="0"/>
                    </a:p>
                  </a:txBody>
                  <a:tcPr/>
                </a:tc>
                <a:tc>
                  <a:txBody>
                    <a:bodyPr/>
                    <a:lstStyle/>
                    <a:p>
                      <a:r>
                        <a:rPr lang="en-US" altLang="zh-CN" dirty="0"/>
                        <a:t>Phone</a:t>
                      </a:r>
                      <a:endParaRPr lang="en-US" dirty="0"/>
                    </a:p>
                  </a:txBody>
                  <a:tcPr/>
                </a:tc>
                <a:extLst>
                  <a:ext uri="{0D108BD9-81ED-4DB2-BD59-A6C34878D82A}">
                    <a16:rowId xmlns:a16="http://schemas.microsoft.com/office/drawing/2014/main" val="2730255479"/>
                  </a:ext>
                </a:extLst>
              </a:tr>
              <a:tr h="476250">
                <a:tc>
                  <a:txBody>
                    <a:bodyPr/>
                    <a:lstStyle/>
                    <a:p>
                      <a:r>
                        <a:rPr lang="zh-CN" altLang="en-US" dirty="0"/>
                        <a:t>张三</a:t>
                      </a:r>
                      <a:endParaRPr lang="en-US" dirty="0"/>
                    </a:p>
                  </a:txBody>
                  <a:tcPr/>
                </a:tc>
                <a:tc>
                  <a:txBody>
                    <a:bodyPr/>
                    <a:lstStyle/>
                    <a:p>
                      <a:r>
                        <a:rPr lang="zh-CN" altLang="en-US" dirty="0"/>
                        <a:t>男</a:t>
                      </a:r>
                      <a:endParaRPr lang="en-US" dirty="0"/>
                    </a:p>
                  </a:txBody>
                  <a:tcPr/>
                </a:tc>
                <a:tc>
                  <a:txBody>
                    <a:bodyPr/>
                    <a:lstStyle/>
                    <a:p>
                      <a:r>
                        <a:rPr lang="en-US" dirty="0"/>
                        <a:t>23</a:t>
                      </a:r>
                    </a:p>
                  </a:txBody>
                  <a:tcPr/>
                </a:tc>
                <a:tc>
                  <a:txBody>
                    <a:bodyPr/>
                    <a:lstStyle/>
                    <a:p>
                      <a:r>
                        <a:rPr lang="en-US" dirty="0"/>
                        <a:t>136…</a:t>
                      </a:r>
                    </a:p>
                  </a:txBody>
                  <a:tcPr/>
                </a:tc>
                <a:extLst>
                  <a:ext uri="{0D108BD9-81ED-4DB2-BD59-A6C34878D82A}">
                    <a16:rowId xmlns:a16="http://schemas.microsoft.com/office/drawing/2014/main" val="1284550508"/>
                  </a:ext>
                </a:extLst>
              </a:tr>
              <a:tr h="476250">
                <a:tc>
                  <a:txBody>
                    <a:bodyPr/>
                    <a:lstStyle/>
                    <a:p>
                      <a:r>
                        <a:rPr lang="zh-CN" altLang="en-US" dirty="0"/>
                        <a:t>李四</a:t>
                      </a:r>
                      <a:endParaRPr lang="en-US" dirty="0"/>
                    </a:p>
                  </a:txBody>
                  <a:tcPr/>
                </a:tc>
                <a:tc>
                  <a:txBody>
                    <a:bodyPr/>
                    <a:lstStyle/>
                    <a:p>
                      <a:r>
                        <a:rPr lang="zh-CN" altLang="en-US" dirty="0"/>
                        <a:t>女</a:t>
                      </a:r>
                      <a:endParaRPr lang="en-US" dirty="0"/>
                    </a:p>
                  </a:txBody>
                  <a:tcPr/>
                </a:tc>
                <a:tc>
                  <a:txBody>
                    <a:bodyPr/>
                    <a:lstStyle/>
                    <a:p>
                      <a:r>
                        <a:rPr lang="en-US" dirty="0"/>
                        <a:t>27</a:t>
                      </a:r>
                    </a:p>
                  </a:txBody>
                  <a:tcPr/>
                </a:tc>
                <a:tc>
                  <a:txBody>
                    <a:bodyPr/>
                    <a:lstStyle/>
                    <a:p>
                      <a:r>
                        <a:rPr lang="en-US" dirty="0"/>
                        <a:t>170….</a:t>
                      </a:r>
                    </a:p>
                  </a:txBody>
                  <a:tcPr/>
                </a:tc>
                <a:extLst>
                  <a:ext uri="{0D108BD9-81ED-4DB2-BD59-A6C34878D82A}">
                    <a16:rowId xmlns:a16="http://schemas.microsoft.com/office/drawing/2014/main" val="2437794015"/>
                  </a:ext>
                </a:extLst>
              </a:tr>
              <a:tr h="47625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387352554"/>
                  </a:ext>
                </a:extLst>
              </a:tr>
            </a:tbl>
          </a:graphicData>
        </a:graphic>
      </p:graphicFrame>
      <p:cxnSp>
        <p:nvCxnSpPr>
          <p:cNvPr id="7" name="直接箭头连接符 6"/>
          <p:cNvCxnSpPr/>
          <p:nvPr/>
        </p:nvCxnSpPr>
        <p:spPr>
          <a:xfrm flipH="1">
            <a:off x="5105400" y="2209800"/>
            <a:ext cx="2667000" cy="1524000"/>
          </a:xfrm>
          <a:prstGeom prst="straightConnector1">
            <a:avLst/>
          </a:prstGeom>
          <a:ln w="28575">
            <a:solidFill>
              <a:srgbClr val="008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5980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1.3.3  </a:t>
            </a:r>
            <a:r>
              <a:rPr lang="zh-CN" altLang="en-US" dirty="0">
                <a:solidFill>
                  <a:srgbClr val="002060"/>
                </a:solidFill>
              </a:rPr>
              <a:t>索引</a:t>
            </a:r>
            <a:endParaRPr lang="en-US" altLang="zh-CN" dirty="0">
              <a:solidFill>
                <a:srgbClr val="002060"/>
              </a:solidFill>
            </a:endParaRPr>
          </a:p>
          <a:p>
            <a:pPr marL="118872" indent="0">
              <a:spcAft>
                <a:spcPts val="500"/>
              </a:spcAft>
              <a:buNone/>
            </a:pPr>
            <a:r>
              <a:rPr lang="zh-CN" altLang="en-US" dirty="0"/>
              <a:t>哈希表索引构建方法</a:t>
            </a:r>
            <a:endParaRPr lang="en-US" altLang="zh-CN" dirty="0"/>
          </a:p>
          <a:p>
            <a:pPr>
              <a:spcAft>
                <a:spcPts val="500"/>
              </a:spcAft>
              <a:buFont typeface="Wingdings" panose="05000000000000000000" pitchFamily="2" charset="2"/>
              <a:buChar char="p"/>
            </a:pPr>
            <a:r>
              <a:rPr lang="zh-CN" altLang="en-US" dirty="0"/>
              <a:t>哈希函数的输入键是用于建立索引的一个或者多个字段</a:t>
            </a:r>
            <a:endParaRPr lang="en-US" altLang="zh-CN" dirty="0"/>
          </a:p>
          <a:p>
            <a:pPr>
              <a:spcAft>
                <a:spcPts val="500"/>
              </a:spcAft>
              <a:buFont typeface="Wingdings" panose="05000000000000000000" pitchFamily="2" charset="2"/>
              <a:buChar char="p"/>
            </a:pPr>
            <a:r>
              <a:rPr lang="zh-CN" altLang="en-US" dirty="0"/>
              <a:t>哈希函数会基于其中哈希键的值进行计算，然后将整条记录分配到某个桶中，而桶的号码取决于哈希函数的结果</a:t>
            </a:r>
            <a:endParaRPr lang="en-US" altLang="zh-CN" dirty="0"/>
          </a:p>
          <a:p>
            <a:pPr>
              <a:spcAft>
                <a:spcPts val="500"/>
              </a:spcAft>
              <a:buFont typeface="Wingdings" panose="05000000000000000000" pitchFamily="2" charset="2"/>
              <a:buChar char="p"/>
            </a:pPr>
            <a:r>
              <a:rPr lang="zh-CN" altLang="en-US" dirty="0"/>
              <a:t>这里的桶可以是内存或磁盘块中的一个记录表</a:t>
            </a:r>
            <a:endParaRPr lang="en-US" altLang="zh-CN" dirty="0"/>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53</a:t>
            </a:fld>
            <a:endParaRPr lang="en-US"/>
          </a:p>
        </p:txBody>
      </p:sp>
    </p:spTree>
    <p:extLst>
      <p:ext uri="{BB962C8B-B14F-4D97-AF65-F5344CB8AC3E}">
        <p14:creationId xmlns:p14="http://schemas.microsoft.com/office/powerpoint/2010/main" val="4130777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57200" y="2624379"/>
            <a:ext cx="8001000" cy="3866337"/>
          </a:xfrm>
          <a:prstGeom prst="rect">
            <a:avLst/>
          </a:prstGeom>
        </p:spPr>
      </p:pic>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1.3.3  </a:t>
            </a:r>
            <a:r>
              <a:rPr lang="zh-CN" altLang="en-US" dirty="0">
                <a:solidFill>
                  <a:srgbClr val="002060"/>
                </a:solidFill>
              </a:rPr>
              <a:t>索引</a:t>
            </a:r>
            <a:endParaRPr lang="en-US" altLang="zh-CN" dirty="0">
              <a:solidFill>
                <a:srgbClr val="002060"/>
              </a:solidFill>
            </a:endParaRPr>
          </a:p>
          <a:p>
            <a:pPr marL="118872" indent="0">
              <a:spcAft>
                <a:spcPts val="500"/>
              </a:spcAft>
              <a:buNone/>
            </a:pPr>
            <a:r>
              <a:rPr lang="zh-CN" altLang="en-US" dirty="0">
                <a:solidFill>
                  <a:srgbClr val="002060"/>
                </a:solidFill>
              </a:rPr>
              <a:t>例 </a:t>
            </a:r>
            <a:r>
              <a:rPr lang="en-US" altLang="zh-CN" dirty="0">
                <a:solidFill>
                  <a:srgbClr val="002060"/>
                </a:solidFill>
              </a:rPr>
              <a:t>1.5</a:t>
            </a:r>
            <a:r>
              <a:rPr lang="zh-CN" altLang="en-US" dirty="0">
                <a:solidFill>
                  <a:srgbClr val="002060"/>
                </a:solidFill>
              </a:rPr>
              <a:t>索引基于电话号码字段构建，而桶采用链表结构。</a:t>
            </a:r>
            <a:endParaRPr lang="en-US" altLang="zh-CN" dirty="0">
              <a:solidFill>
                <a:srgbClr val="002060"/>
              </a:solidFill>
            </a:endParaRPr>
          </a:p>
          <a:p>
            <a:pPr marL="118872" indent="0">
              <a:spcAft>
                <a:spcPts val="500"/>
              </a:spcAft>
              <a:buNone/>
            </a:pPr>
            <a:endParaRPr lang="en-US" altLang="zh-CN" dirty="0">
              <a:solidFill>
                <a:srgbClr val="002060"/>
              </a:solidFill>
            </a:endParaRPr>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54</a:t>
            </a:fld>
            <a:endParaRPr lang="en-US"/>
          </a:p>
        </p:txBody>
      </p:sp>
    </p:spTree>
    <p:extLst>
      <p:ext uri="{BB962C8B-B14F-4D97-AF65-F5344CB8AC3E}">
        <p14:creationId xmlns:p14="http://schemas.microsoft.com/office/powerpoint/2010/main" val="21760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1.3.4</a:t>
            </a:r>
            <a:r>
              <a:rPr lang="zh-CN" altLang="en-US" dirty="0">
                <a:solidFill>
                  <a:srgbClr val="002060"/>
                </a:solidFill>
              </a:rPr>
              <a:t>二级存储器</a:t>
            </a:r>
            <a:endParaRPr lang="en-US" altLang="zh-CN" dirty="0">
              <a:solidFill>
                <a:srgbClr val="002060"/>
              </a:solidFill>
            </a:endParaRPr>
          </a:p>
          <a:p>
            <a:pPr marL="118872" indent="0">
              <a:spcAft>
                <a:spcPts val="500"/>
              </a:spcAft>
              <a:buNone/>
            </a:pPr>
            <a:r>
              <a:rPr lang="zh-CN" altLang="en-US" dirty="0">
                <a:solidFill>
                  <a:srgbClr val="002060"/>
                </a:solidFill>
              </a:rPr>
              <a:t>什么是二级存储器？</a:t>
            </a:r>
            <a:endParaRPr lang="en-US" altLang="zh-CN" dirty="0">
              <a:solidFill>
                <a:srgbClr val="002060"/>
              </a:solidFill>
            </a:endParaRPr>
          </a:p>
          <a:p>
            <a:pPr marL="118872" indent="0">
              <a:spcAft>
                <a:spcPts val="500"/>
              </a:spcAft>
              <a:buNone/>
            </a:pPr>
            <a:r>
              <a:rPr lang="zh-CN" altLang="en-US" dirty="0"/>
              <a:t>二级存储（</a:t>
            </a:r>
            <a:r>
              <a:rPr lang="en-US" altLang="zh-CN" dirty="0"/>
              <a:t>secondary storage</a:t>
            </a:r>
            <a:r>
              <a:rPr lang="zh-CN" altLang="en-US" dirty="0"/>
              <a:t>，</a:t>
            </a:r>
            <a:r>
              <a:rPr lang="en-US" altLang="zh-CN" dirty="0"/>
              <a:t>auxiliary storage</a:t>
            </a:r>
            <a:r>
              <a:rPr lang="zh-CN" altLang="en-US" dirty="0"/>
              <a:t>）是计算机</a:t>
            </a:r>
            <a:r>
              <a:rPr lang="zh-CN" altLang="en-US" dirty="0">
                <a:hlinkClick r:id="rId3"/>
              </a:rPr>
              <a:t>主存储器</a:t>
            </a:r>
            <a:r>
              <a:rPr lang="zh-CN" altLang="en-US" dirty="0"/>
              <a:t>或内存之外的所有可访问数据存储器，是程序和数据长期保存的地方，常见的二级存储设备有（固定</a:t>
            </a:r>
            <a:r>
              <a:rPr lang="en-US" altLang="zh-CN" dirty="0"/>
              <a:t>/</a:t>
            </a:r>
            <a:r>
              <a:rPr lang="zh-CN" altLang="en-US" dirty="0"/>
              <a:t>移动）硬盘、光盘</a:t>
            </a:r>
            <a:endParaRPr lang="en-US" altLang="zh-CN" dirty="0"/>
          </a:p>
          <a:p>
            <a:pPr marL="118872" indent="0">
              <a:spcAft>
                <a:spcPts val="500"/>
              </a:spcAft>
              <a:buNone/>
            </a:pPr>
            <a:r>
              <a:rPr lang="zh-CN" altLang="en-US" dirty="0">
                <a:solidFill>
                  <a:srgbClr val="002060"/>
                </a:solidFill>
              </a:rPr>
              <a:t>特点</a:t>
            </a:r>
            <a:endParaRPr lang="en-US" altLang="zh-CN" dirty="0">
              <a:solidFill>
                <a:srgbClr val="002060"/>
              </a:solidFill>
            </a:endParaRPr>
          </a:p>
          <a:p>
            <a:pPr marL="118872" indent="0">
              <a:spcAft>
                <a:spcPts val="500"/>
              </a:spcAft>
              <a:buNone/>
            </a:pPr>
            <a:r>
              <a:rPr lang="zh-CN" altLang="en-US" sz="2600" dirty="0"/>
              <a:t>与主存（</a:t>
            </a:r>
            <a:r>
              <a:rPr lang="en-US" altLang="zh-CN" sz="2600" dirty="0"/>
              <a:t>main memory </a:t>
            </a:r>
            <a:r>
              <a:rPr lang="zh-CN" altLang="en-US" sz="2600" dirty="0"/>
              <a:t>）相比</a:t>
            </a:r>
            <a:r>
              <a:rPr lang="en-US" altLang="zh-CN" sz="2600" dirty="0"/>
              <a:t>,</a:t>
            </a:r>
            <a:r>
              <a:rPr lang="zh-CN" altLang="en-US" sz="2600" dirty="0"/>
              <a:t>二级存储拥有更大的存储容量，但是他的存储速度远低于主存储。辅助存储器提供了一种非易失性（</a:t>
            </a:r>
            <a:r>
              <a:rPr lang="en-US" altLang="zh-CN" sz="2600" dirty="0"/>
              <a:t>non-volatile</a:t>
            </a:r>
            <a:r>
              <a:rPr lang="zh-CN" altLang="en-US" sz="2600" dirty="0"/>
              <a:t>）的特性，这意味着它可以在有或没有电源的情况下保存数据。</a:t>
            </a:r>
            <a:endParaRPr lang="en-US" altLang="zh-CN" sz="2600" dirty="0">
              <a:solidFill>
                <a:srgbClr val="002060"/>
              </a:solidFill>
            </a:endParaRPr>
          </a:p>
          <a:p>
            <a:pPr marL="457200" lvl="1" indent="0">
              <a:spcAft>
                <a:spcPts val="500"/>
              </a:spcAft>
              <a:buNone/>
            </a:pPr>
            <a:endParaRPr lang="en-US" sz="2400" baseline="-25000" dirty="0"/>
          </a:p>
        </p:txBody>
      </p:sp>
      <p:sp>
        <p:nvSpPr>
          <p:cNvPr id="5" name="灯片编号占位符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2327169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1.3.4</a:t>
            </a:r>
            <a:r>
              <a:rPr lang="zh-CN" altLang="en-US" dirty="0">
                <a:solidFill>
                  <a:srgbClr val="002060"/>
                </a:solidFill>
              </a:rPr>
              <a:t>二级存储器</a:t>
            </a:r>
            <a:endParaRPr lang="en-US" altLang="zh-CN" dirty="0">
              <a:solidFill>
                <a:srgbClr val="002060"/>
              </a:solidFill>
            </a:endParaRPr>
          </a:p>
          <a:p>
            <a:pPr marL="118872" indent="0">
              <a:spcAft>
                <a:spcPts val="500"/>
              </a:spcAft>
              <a:buNone/>
            </a:pPr>
            <a:r>
              <a:rPr lang="zh-CN" altLang="en-US" dirty="0">
                <a:solidFill>
                  <a:srgbClr val="002060"/>
                </a:solidFill>
              </a:rPr>
              <a:t>几个关键性质</a:t>
            </a:r>
            <a:endParaRPr lang="en-US" altLang="zh-CN" dirty="0">
              <a:solidFill>
                <a:srgbClr val="002060"/>
              </a:solidFill>
            </a:endParaRPr>
          </a:p>
          <a:p>
            <a:pPr>
              <a:spcAft>
                <a:spcPts val="500"/>
              </a:spcAft>
              <a:buFont typeface="Wingdings" panose="05000000000000000000" pitchFamily="2" charset="2"/>
              <a:buChar char="p"/>
            </a:pPr>
            <a:r>
              <a:rPr lang="zh-CN" altLang="en-US" dirty="0"/>
              <a:t>磁盘的读取</a:t>
            </a:r>
            <a:r>
              <a:rPr lang="zh-CN" altLang="en-US" dirty="0">
                <a:solidFill>
                  <a:schemeClr val="accent6"/>
                </a:solidFill>
              </a:rPr>
              <a:t>延迟大概要比内存读取慢</a:t>
            </a:r>
            <a:r>
              <a:rPr lang="en-US" altLang="zh-CN" b="1" dirty="0">
                <a:solidFill>
                  <a:srgbClr val="FF0000"/>
                </a:solidFill>
              </a:rPr>
              <a:t>5</a:t>
            </a:r>
            <a:r>
              <a:rPr lang="zh-CN" altLang="en-US" b="1" dirty="0">
                <a:solidFill>
                  <a:srgbClr val="FF0000"/>
                </a:solidFill>
              </a:rPr>
              <a:t>个数量级</a:t>
            </a:r>
            <a:r>
              <a:rPr lang="en-US" altLang="zh-CN" dirty="0"/>
              <a:t>(</a:t>
            </a:r>
            <a:r>
              <a:rPr lang="zh-CN" altLang="en-US" dirty="0"/>
              <a:t>即存在因子</a:t>
            </a:r>
            <a:r>
              <a:rPr lang="en-US" altLang="zh-CN" dirty="0"/>
              <a:t>10</a:t>
            </a:r>
            <a:r>
              <a:rPr lang="en-US" altLang="zh-CN" baseline="30000" dirty="0"/>
              <a:t>5</a:t>
            </a:r>
            <a:r>
              <a:rPr lang="en-US" altLang="zh-CN" dirty="0"/>
              <a:t>)</a:t>
            </a:r>
            <a:r>
              <a:rPr lang="zh-CN" altLang="en-US" dirty="0"/>
              <a:t>；</a:t>
            </a:r>
            <a:endParaRPr lang="en-US" altLang="zh-CN" dirty="0"/>
          </a:p>
          <a:p>
            <a:pPr>
              <a:spcAft>
                <a:spcPts val="500"/>
              </a:spcAft>
              <a:buFont typeface="Wingdings" panose="05000000000000000000" pitchFamily="2" charset="2"/>
              <a:buChar char="p"/>
            </a:pPr>
            <a:r>
              <a:rPr lang="en-US" altLang="zh-CN" dirty="0"/>
              <a:t> </a:t>
            </a:r>
            <a:r>
              <a:rPr lang="zh-CN" altLang="en-US" dirty="0"/>
              <a:t>将块看成哈希表中的桶，我们要在桶的所有记录当中寻找某个特定的哈希键值，那么将块从磁盘移到内存的时间会大大高于计算的时间。</a:t>
            </a:r>
            <a:endParaRPr lang="en-US" altLang="zh-CN" sz="2400" baseline="-25000" dirty="0"/>
          </a:p>
          <a:p>
            <a:pPr>
              <a:spcAft>
                <a:spcPts val="500"/>
              </a:spcAft>
              <a:buFont typeface="Wingdings" panose="05000000000000000000" pitchFamily="2" charset="2"/>
              <a:buChar char="p"/>
            </a:pPr>
            <a:r>
              <a:rPr lang="zh-CN" altLang="en-US" dirty="0"/>
              <a:t>当数据集在</a:t>
            </a:r>
            <a:r>
              <a:rPr lang="en-US" altLang="zh-CN" dirty="0"/>
              <a:t>100 GB</a:t>
            </a:r>
            <a:r>
              <a:rPr lang="zh-CN" altLang="en-US" dirty="0"/>
              <a:t>或者</a:t>
            </a:r>
            <a:r>
              <a:rPr lang="en-US" altLang="zh-CN" dirty="0"/>
              <a:t>1 TB</a:t>
            </a:r>
            <a:r>
              <a:rPr lang="zh-CN" altLang="en-US" dirty="0"/>
              <a:t>规模时，仅仅进行访问就存在问题</a:t>
            </a:r>
            <a:endParaRPr lang="en-US" altLang="zh-CN" dirty="0"/>
          </a:p>
        </p:txBody>
      </p:sp>
      <p:sp>
        <p:nvSpPr>
          <p:cNvPr id="5" name="灯片编号占位符 4"/>
          <p:cNvSpPr>
            <a:spLocks noGrp="1"/>
          </p:cNvSpPr>
          <p:nvPr>
            <p:ph type="sldNum" sz="quarter" idx="12"/>
          </p:nvPr>
        </p:nvSpPr>
        <p:spPr/>
        <p:txBody>
          <a:bodyPr/>
          <a:lstStyle/>
          <a:p>
            <a:fld id="{19B12225-5612-419B-A8D5-4B8EEE4C217E}" type="slidenum">
              <a:rPr lang="en-US" smtClean="0"/>
              <a:pPr/>
              <a:t>56</a:t>
            </a:fld>
            <a:endParaRPr lang="en-US"/>
          </a:p>
        </p:txBody>
      </p:sp>
      <p:sp>
        <p:nvSpPr>
          <p:cNvPr id="4" name="文本框 3">
            <a:extLst>
              <a:ext uri="{FF2B5EF4-FFF2-40B4-BE49-F238E27FC236}">
                <a16:creationId xmlns:a16="http://schemas.microsoft.com/office/drawing/2014/main" id="{5C414FCC-AA6D-A2BF-2E48-647DF44CF4CD}"/>
              </a:ext>
            </a:extLst>
          </p:cNvPr>
          <p:cNvSpPr txBox="1"/>
          <p:nvPr/>
        </p:nvSpPr>
        <p:spPr>
          <a:xfrm>
            <a:off x="4572000" y="5937349"/>
            <a:ext cx="3505200" cy="646331"/>
          </a:xfrm>
          <a:prstGeom prst="rect">
            <a:avLst/>
          </a:prstGeom>
          <a:noFill/>
          <a:ln>
            <a:solidFill>
              <a:srgbClr val="FF0000"/>
            </a:solidFill>
          </a:ln>
        </p:spPr>
        <p:txBody>
          <a:bodyPr wrap="square" rtlCol="0">
            <a:spAutoFit/>
          </a:bodyPr>
          <a:lstStyle/>
          <a:p>
            <a:pPr algn="just"/>
            <a:r>
              <a:rPr kumimoji="1" lang="zh-CN" altLang="en-US" dirty="0">
                <a:solidFill>
                  <a:srgbClr val="FF0000"/>
                </a:solidFill>
                <a:latin typeface="Arial" pitchFamily="34" charset="0"/>
                <a:cs typeface="Arial" pitchFamily="34" charset="0"/>
              </a:rPr>
              <a:t>试着在一个可用空间极小的硬盘分区里搜索特定文件就知道了</a:t>
            </a:r>
          </a:p>
        </p:txBody>
      </p:sp>
    </p:spTree>
    <p:extLst>
      <p:ext uri="{BB962C8B-B14F-4D97-AF65-F5344CB8AC3E}">
        <p14:creationId xmlns:p14="http://schemas.microsoft.com/office/powerpoint/2010/main" val="223759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1.3.5 </a:t>
                </a:r>
                <a:r>
                  <a:rPr lang="zh-CN" altLang="en-US" dirty="0">
                    <a:solidFill>
                      <a:srgbClr val="002060"/>
                    </a:solidFill>
                  </a:rPr>
                  <a:t>自然对数的底</a:t>
                </a:r>
                <a:r>
                  <a:rPr lang="en-US" altLang="zh-CN" dirty="0">
                    <a:solidFill>
                      <a:srgbClr val="002060"/>
                    </a:solidFill>
                  </a:rPr>
                  <a:t>e</a:t>
                </a:r>
              </a:p>
              <a:p>
                <a:pPr marL="118872" indent="0">
                  <a:spcAft>
                    <a:spcPts val="500"/>
                  </a:spcAft>
                  <a:buNone/>
                </a:pPr>
                <a:r>
                  <a:rPr lang="en-US" altLang="zh-CN" dirty="0">
                    <a:solidFill>
                      <a:srgbClr val="002060"/>
                    </a:solidFill>
                  </a:rPr>
                  <a:t>e</a:t>
                </a:r>
                <a:r>
                  <a:rPr lang="zh-CN" altLang="en-US" dirty="0">
                    <a:solidFill>
                      <a:srgbClr val="002060"/>
                    </a:solidFill>
                  </a:rPr>
                  <a:t>是当</a:t>
                </a:r>
                <a:r>
                  <a:rPr lang="en-US" altLang="zh-CN" dirty="0">
                    <a:solidFill>
                      <a:srgbClr val="002060"/>
                    </a:solidFill>
                  </a:rPr>
                  <a:t>x</a:t>
                </a:r>
                <a:r>
                  <a:rPr lang="zh-CN" altLang="en-US" dirty="0">
                    <a:solidFill>
                      <a:srgbClr val="002060"/>
                    </a:solidFill>
                  </a:rPr>
                  <a:t>趋向于无穷大时，</a:t>
                </a:r>
                <a14:m>
                  <m:oMath xmlns:m="http://schemas.openxmlformats.org/officeDocument/2006/math">
                    <m:sSup>
                      <m:sSupPr>
                        <m:ctrlPr>
                          <a:rPr lang="en-US" altLang="zh-CN" b="0" i="1" smtClean="0">
                            <a:solidFill>
                              <a:srgbClr val="002060"/>
                            </a:solidFill>
                            <a:latin typeface="Cambria Math" panose="02040503050406030204" pitchFamily="18" charset="0"/>
                          </a:rPr>
                        </m:ctrlPr>
                      </m:sSupPr>
                      <m:e>
                        <m:d>
                          <m:dPr>
                            <m:ctrlPr>
                              <a:rPr lang="en-US" altLang="zh-CN" b="0" i="1" smtClean="0">
                                <a:solidFill>
                                  <a:srgbClr val="002060"/>
                                </a:solidFill>
                                <a:latin typeface="Cambria Math" panose="02040503050406030204" pitchFamily="18" charset="0"/>
                              </a:rPr>
                            </m:ctrlPr>
                          </m:dPr>
                          <m:e>
                            <m:r>
                              <a:rPr lang="en-US" altLang="zh-CN" b="0" i="1" smtClean="0">
                                <a:solidFill>
                                  <a:srgbClr val="002060"/>
                                </a:solidFill>
                                <a:latin typeface="Cambria Math" panose="02040503050406030204" pitchFamily="18" charset="0"/>
                              </a:rPr>
                              <m:t>1+</m:t>
                            </m:r>
                            <m:f>
                              <m:fPr>
                                <m:ctrlPr>
                                  <a:rPr lang="en-US" altLang="zh-CN" b="0" i="1" smtClean="0">
                                    <a:solidFill>
                                      <a:srgbClr val="002060"/>
                                    </a:solidFill>
                                    <a:latin typeface="Cambria Math" panose="02040503050406030204" pitchFamily="18" charset="0"/>
                                  </a:rPr>
                                </m:ctrlPr>
                              </m:fPr>
                              <m:num>
                                <m:r>
                                  <a:rPr lang="en-US" altLang="zh-CN" b="0" i="1" smtClean="0">
                                    <a:solidFill>
                                      <a:srgbClr val="002060"/>
                                    </a:solidFill>
                                    <a:latin typeface="Cambria Math" panose="02040503050406030204" pitchFamily="18" charset="0"/>
                                  </a:rPr>
                                  <m:t>1</m:t>
                                </m:r>
                              </m:num>
                              <m:den>
                                <m:r>
                                  <a:rPr lang="en-US" altLang="zh-CN" b="0" i="1" smtClean="0">
                                    <a:solidFill>
                                      <a:srgbClr val="002060"/>
                                    </a:solidFill>
                                    <a:latin typeface="Cambria Math" panose="02040503050406030204" pitchFamily="18" charset="0"/>
                                  </a:rPr>
                                  <m:t>𝑥</m:t>
                                </m:r>
                              </m:den>
                            </m:f>
                          </m:e>
                        </m:d>
                      </m:e>
                      <m:sup>
                        <m:r>
                          <a:rPr lang="en-US" altLang="zh-CN" b="0" i="1" smtClean="0">
                            <a:solidFill>
                              <a:srgbClr val="002060"/>
                            </a:solidFill>
                            <a:latin typeface="Cambria Math" panose="02040503050406030204" pitchFamily="18" charset="0"/>
                          </a:rPr>
                          <m:t>𝑥</m:t>
                        </m:r>
                      </m:sup>
                    </m:sSup>
                  </m:oMath>
                </a14:m>
                <a:r>
                  <a:rPr lang="zh-CN" altLang="en-US" dirty="0">
                    <a:solidFill>
                      <a:srgbClr val="002060"/>
                    </a:solidFill>
                  </a:rPr>
                  <a:t>的极限。</a:t>
                </a:r>
                <a:endParaRPr lang="en-US" altLang="zh-CN" dirty="0">
                  <a:solidFill>
                    <a:srgbClr val="002060"/>
                  </a:solidFill>
                </a:endParaRPr>
              </a:p>
              <a:p>
                <a:pPr marL="118872" indent="0">
                  <a:spcAft>
                    <a:spcPts val="500"/>
                  </a:spcAft>
                  <a:buNone/>
                </a:pPr>
                <a14:m>
                  <m:oMathPara xmlns:m="http://schemas.openxmlformats.org/officeDocument/2006/math">
                    <m:oMathParaPr>
                      <m:jc m:val="centerGroup"/>
                    </m:oMathParaPr>
                    <m:oMath xmlns:m="http://schemas.openxmlformats.org/officeDocument/2006/math">
                      <m:sSup>
                        <m:sSupPr>
                          <m:ctrlPr>
                            <a:rPr lang="en-US" altLang="zh-CN" b="0" i="1" smtClean="0">
                              <a:solidFill>
                                <a:srgbClr val="002060"/>
                              </a:solidFill>
                              <a:latin typeface="Cambria Math" panose="02040503050406030204" pitchFamily="18" charset="0"/>
                            </a:rPr>
                          </m:ctrlPr>
                        </m:sSupPr>
                        <m:e>
                          <m:r>
                            <a:rPr lang="en-US" altLang="zh-CN" b="0" i="1" smtClean="0">
                              <a:solidFill>
                                <a:srgbClr val="002060"/>
                              </a:solidFill>
                              <a:latin typeface="Cambria Math" panose="02040503050406030204" pitchFamily="18" charset="0"/>
                            </a:rPr>
                            <m:t>𝑒</m:t>
                          </m:r>
                        </m:e>
                        <m:sup>
                          <m:r>
                            <a:rPr lang="en-US" altLang="zh-CN" b="0" i="1" smtClean="0">
                              <a:solidFill>
                                <a:srgbClr val="002060"/>
                              </a:solidFill>
                              <a:latin typeface="Cambria Math" panose="02040503050406030204" pitchFamily="18" charset="0"/>
                            </a:rPr>
                            <m:t>𝑥</m:t>
                          </m:r>
                        </m:sup>
                      </m:sSup>
                      <m:r>
                        <a:rPr lang="en-US" altLang="zh-CN" b="0" i="1" smtClean="0">
                          <a:solidFill>
                            <a:srgbClr val="002060"/>
                          </a:solidFill>
                          <a:latin typeface="Cambria Math" panose="02040503050406030204" pitchFamily="18" charset="0"/>
                        </a:rPr>
                        <m:t>=</m:t>
                      </m:r>
                      <m:nary>
                        <m:naryPr>
                          <m:chr m:val="∑"/>
                          <m:ctrlPr>
                            <a:rPr lang="en-US" altLang="zh-CN" b="0" i="1" smtClean="0">
                              <a:solidFill>
                                <a:srgbClr val="002060"/>
                              </a:solidFill>
                              <a:latin typeface="Cambria Math" panose="02040503050406030204" pitchFamily="18" charset="0"/>
                            </a:rPr>
                          </m:ctrlPr>
                        </m:naryPr>
                        <m:sub>
                          <m:r>
                            <m:rPr>
                              <m:brk m:alnAt="23"/>
                            </m:rPr>
                            <a:rPr lang="en-US" altLang="zh-CN" b="0" i="1" smtClean="0">
                              <a:solidFill>
                                <a:srgbClr val="002060"/>
                              </a:solidFill>
                              <a:latin typeface="Cambria Math" panose="02040503050406030204" pitchFamily="18" charset="0"/>
                            </a:rPr>
                            <m:t>𝑖</m:t>
                          </m:r>
                          <m:r>
                            <a:rPr lang="en-US" altLang="zh-CN" b="0" i="1" smtClean="0">
                              <a:solidFill>
                                <a:srgbClr val="002060"/>
                              </a:solidFill>
                              <a:latin typeface="Cambria Math" panose="02040503050406030204" pitchFamily="18" charset="0"/>
                            </a:rPr>
                            <m:t>=0</m:t>
                          </m:r>
                        </m:sub>
                        <m:sup>
                          <m:r>
                            <a:rPr lang="en-US" altLang="zh-CN" b="0" i="1" smtClean="0">
                              <a:solidFill>
                                <a:srgbClr val="002060"/>
                              </a:solidFill>
                              <a:latin typeface="Cambria Math" panose="02040503050406030204" pitchFamily="18" charset="0"/>
                            </a:rPr>
                            <m:t>∞</m:t>
                          </m:r>
                        </m:sup>
                        <m:e>
                          <m:f>
                            <m:fPr>
                              <m:ctrlPr>
                                <a:rPr lang="en-US" altLang="zh-CN" b="0" i="1" smtClean="0">
                                  <a:solidFill>
                                    <a:srgbClr val="002060"/>
                                  </a:solidFill>
                                  <a:latin typeface="Cambria Math" panose="02040503050406030204" pitchFamily="18" charset="0"/>
                                </a:rPr>
                              </m:ctrlPr>
                            </m:fPr>
                            <m:num>
                              <m:sSup>
                                <m:sSupPr>
                                  <m:ctrlPr>
                                    <a:rPr lang="en-US" altLang="zh-CN" b="0" i="1" smtClean="0">
                                      <a:solidFill>
                                        <a:srgbClr val="002060"/>
                                      </a:solidFill>
                                      <a:latin typeface="Cambria Math" panose="02040503050406030204" pitchFamily="18" charset="0"/>
                                    </a:rPr>
                                  </m:ctrlPr>
                                </m:sSupPr>
                                <m:e>
                                  <m:r>
                                    <a:rPr lang="en-US" altLang="zh-CN" b="0" i="1" smtClean="0">
                                      <a:solidFill>
                                        <a:srgbClr val="002060"/>
                                      </a:solidFill>
                                      <a:latin typeface="Cambria Math" panose="02040503050406030204" pitchFamily="18" charset="0"/>
                                    </a:rPr>
                                    <m:t>𝑥</m:t>
                                  </m:r>
                                </m:e>
                                <m:sup>
                                  <m:r>
                                    <a:rPr lang="en-US" altLang="zh-CN" b="0" i="1" smtClean="0">
                                      <a:solidFill>
                                        <a:srgbClr val="002060"/>
                                      </a:solidFill>
                                      <a:latin typeface="Cambria Math" panose="02040503050406030204" pitchFamily="18" charset="0"/>
                                    </a:rPr>
                                    <m:t>𝑖</m:t>
                                  </m:r>
                                </m:sup>
                              </m:sSup>
                            </m:num>
                            <m:den>
                              <m:r>
                                <a:rPr lang="en-US" altLang="zh-CN" b="0" i="1" smtClean="0">
                                  <a:solidFill>
                                    <a:srgbClr val="002060"/>
                                  </a:solidFill>
                                  <a:latin typeface="Cambria Math" panose="02040503050406030204" pitchFamily="18" charset="0"/>
                                </a:rPr>
                                <m:t>𝑖</m:t>
                              </m:r>
                              <m:r>
                                <a:rPr lang="en-US" altLang="zh-CN" b="0" i="1" smtClean="0">
                                  <a:solidFill>
                                    <a:srgbClr val="002060"/>
                                  </a:solidFill>
                                  <a:latin typeface="Cambria Math" panose="02040503050406030204" pitchFamily="18" charset="0"/>
                                </a:rPr>
                                <m:t>!</m:t>
                              </m:r>
                            </m:den>
                          </m:f>
                        </m:e>
                      </m:nary>
                      <m:r>
                        <a:rPr lang="en-US" altLang="zh-CN" b="0" i="1" smtClean="0">
                          <a:solidFill>
                            <a:srgbClr val="002060"/>
                          </a:solidFill>
                          <a:latin typeface="Cambria Math" panose="02040503050406030204" pitchFamily="18" charset="0"/>
                        </a:rPr>
                        <m:t>=1+</m:t>
                      </m:r>
                      <m:r>
                        <a:rPr lang="en-US" altLang="zh-CN" b="0" i="1" smtClean="0">
                          <a:solidFill>
                            <a:srgbClr val="002060"/>
                          </a:solidFill>
                          <a:latin typeface="Cambria Math" panose="02040503050406030204" pitchFamily="18" charset="0"/>
                        </a:rPr>
                        <m:t>𝑥</m:t>
                      </m:r>
                      <m:r>
                        <a:rPr lang="en-US" altLang="zh-CN" b="0" i="1" smtClean="0">
                          <a:solidFill>
                            <a:srgbClr val="002060"/>
                          </a:solidFill>
                          <a:latin typeface="Cambria Math" panose="02040503050406030204" pitchFamily="18" charset="0"/>
                        </a:rPr>
                        <m:t>+</m:t>
                      </m:r>
                      <m:f>
                        <m:fPr>
                          <m:ctrlPr>
                            <a:rPr lang="en-US" altLang="zh-CN" b="0" i="1" smtClean="0">
                              <a:solidFill>
                                <a:srgbClr val="002060"/>
                              </a:solidFill>
                              <a:latin typeface="Cambria Math" panose="02040503050406030204" pitchFamily="18" charset="0"/>
                            </a:rPr>
                          </m:ctrlPr>
                        </m:fPr>
                        <m:num>
                          <m:sSup>
                            <m:sSupPr>
                              <m:ctrlPr>
                                <a:rPr lang="en-US" altLang="zh-CN" b="0" i="1" smtClean="0">
                                  <a:solidFill>
                                    <a:srgbClr val="002060"/>
                                  </a:solidFill>
                                  <a:latin typeface="Cambria Math" panose="02040503050406030204" pitchFamily="18" charset="0"/>
                                </a:rPr>
                              </m:ctrlPr>
                            </m:sSupPr>
                            <m:e>
                              <m:r>
                                <a:rPr lang="en-US" altLang="zh-CN" b="0" i="1" smtClean="0">
                                  <a:solidFill>
                                    <a:srgbClr val="002060"/>
                                  </a:solidFill>
                                  <a:latin typeface="Cambria Math" panose="02040503050406030204" pitchFamily="18" charset="0"/>
                                </a:rPr>
                                <m:t>𝑥</m:t>
                              </m:r>
                            </m:e>
                            <m:sup>
                              <m:r>
                                <a:rPr lang="en-US" altLang="zh-CN" b="0" i="1" smtClean="0">
                                  <a:solidFill>
                                    <a:srgbClr val="002060"/>
                                  </a:solidFill>
                                  <a:latin typeface="Cambria Math" panose="02040503050406030204" pitchFamily="18" charset="0"/>
                                </a:rPr>
                                <m:t>2</m:t>
                              </m:r>
                            </m:sup>
                          </m:sSup>
                        </m:num>
                        <m:den>
                          <m:r>
                            <a:rPr lang="en-US" altLang="zh-CN" b="0" i="1" smtClean="0">
                              <a:solidFill>
                                <a:srgbClr val="002060"/>
                              </a:solidFill>
                              <a:latin typeface="Cambria Math" panose="02040503050406030204" pitchFamily="18" charset="0"/>
                            </a:rPr>
                            <m:t>2!</m:t>
                          </m:r>
                        </m:den>
                      </m:f>
                      <m:r>
                        <a:rPr lang="en-US" altLang="zh-CN" b="0" i="1" smtClean="0">
                          <a:solidFill>
                            <a:srgbClr val="002060"/>
                          </a:solidFill>
                          <a:latin typeface="Cambria Math" panose="02040503050406030204" pitchFamily="18" charset="0"/>
                        </a:rPr>
                        <m:t>+</m:t>
                      </m:r>
                      <m:f>
                        <m:fPr>
                          <m:ctrlPr>
                            <a:rPr lang="en-US" altLang="zh-CN" b="0" i="1" smtClean="0">
                              <a:solidFill>
                                <a:srgbClr val="002060"/>
                              </a:solidFill>
                              <a:latin typeface="Cambria Math" panose="02040503050406030204" pitchFamily="18" charset="0"/>
                            </a:rPr>
                          </m:ctrlPr>
                        </m:fPr>
                        <m:num>
                          <m:sSup>
                            <m:sSupPr>
                              <m:ctrlPr>
                                <a:rPr lang="en-US" altLang="zh-CN" b="0" i="1" smtClean="0">
                                  <a:solidFill>
                                    <a:srgbClr val="002060"/>
                                  </a:solidFill>
                                  <a:latin typeface="Cambria Math" panose="02040503050406030204" pitchFamily="18" charset="0"/>
                                </a:rPr>
                              </m:ctrlPr>
                            </m:sSupPr>
                            <m:e>
                              <m:r>
                                <a:rPr lang="en-US" altLang="zh-CN" b="0" i="1" smtClean="0">
                                  <a:solidFill>
                                    <a:srgbClr val="002060"/>
                                  </a:solidFill>
                                  <a:latin typeface="Cambria Math" panose="02040503050406030204" pitchFamily="18" charset="0"/>
                                </a:rPr>
                                <m:t>𝑥</m:t>
                              </m:r>
                            </m:e>
                            <m:sup>
                              <m:r>
                                <a:rPr lang="en-US" altLang="zh-CN" b="0" i="1" smtClean="0">
                                  <a:solidFill>
                                    <a:srgbClr val="002060"/>
                                  </a:solidFill>
                                  <a:latin typeface="Cambria Math" panose="02040503050406030204" pitchFamily="18" charset="0"/>
                                </a:rPr>
                                <m:t>3</m:t>
                              </m:r>
                            </m:sup>
                          </m:sSup>
                        </m:num>
                        <m:den>
                          <m:r>
                            <a:rPr lang="en-US" altLang="zh-CN" b="0" i="1" smtClean="0">
                              <a:solidFill>
                                <a:srgbClr val="002060"/>
                              </a:solidFill>
                              <a:latin typeface="Cambria Math" panose="02040503050406030204" pitchFamily="18" charset="0"/>
                            </a:rPr>
                            <m:t>3!</m:t>
                          </m:r>
                        </m:den>
                      </m:f>
                      <m:r>
                        <a:rPr lang="en-US" altLang="zh-CN" b="0" i="1" smtClean="0">
                          <a:solidFill>
                            <a:srgbClr val="002060"/>
                          </a:solidFill>
                          <a:latin typeface="Cambria Math" panose="02040503050406030204" pitchFamily="18" charset="0"/>
                        </a:rPr>
                        <m:t>+…</m:t>
                      </m:r>
                    </m:oMath>
                  </m:oMathPara>
                </a14:m>
                <a:endParaRPr lang="en-US" altLang="zh-CN" dirty="0">
                  <a:solidFill>
                    <a:srgbClr val="00206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7660" y="1118616"/>
                <a:ext cx="8610600" cy="5410200"/>
              </a:xfrm>
              <a:blipFill>
                <a:blip r:embed="rId5"/>
                <a:stretch>
                  <a:fillRect l="-921" t="-67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19B12225-5612-419B-A8D5-4B8EEE4C217E}" type="slidenum">
              <a:rPr lang="en-US" smtClean="0"/>
              <a:pPr/>
              <a:t>57</a:t>
            </a:fld>
            <a:endParaRPr lang="en-US"/>
          </a:p>
        </p:txBody>
      </p:sp>
      <p:sp>
        <p:nvSpPr>
          <p:cNvPr id="4" name="文本框 3">
            <a:extLst>
              <a:ext uri="{FF2B5EF4-FFF2-40B4-BE49-F238E27FC236}">
                <a16:creationId xmlns:a16="http://schemas.microsoft.com/office/drawing/2014/main" id="{BA5EA9A1-1212-2E9F-439D-93C37F85CAF5}"/>
              </a:ext>
            </a:extLst>
          </p:cNvPr>
          <p:cNvSpPr txBox="1"/>
          <p:nvPr/>
        </p:nvSpPr>
        <p:spPr>
          <a:xfrm>
            <a:off x="1203960" y="5029200"/>
            <a:ext cx="6858000" cy="461665"/>
          </a:xfrm>
          <a:prstGeom prst="rect">
            <a:avLst/>
          </a:prstGeom>
          <a:noFill/>
        </p:spPr>
        <p:txBody>
          <a:bodyPr wrap="square" rtlCol="0">
            <a:spAutoFit/>
          </a:bodyPr>
          <a:lstStyle/>
          <a:p>
            <a:pPr algn="ctr"/>
            <a:r>
              <a:rPr kumimoji="1" lang="zh-CN" altLang="en-US" sz="2400" b="1" dirty="0">
                <a:solidFill>
                  <a:srgbClr val="FF0000"/>
                </a:solidFill>
                <a:latin typeface="Arial" pitchFamily="34" charset="0"/>
                <a:cs typeface="Arial" pitchFamily="34" charset="0"/>
              </a:rPr>
              <a:t>理论上，自然底数是计算机破解代价最高的数字！</a:t>
            </a:r>
          </a:p>
        </p:txBody>
      </p:sp>
    </p:spTree>
    <p:extLst>
      <p:ext uri="{BB962C8B-B14F-4D97-AF65-F5344CB8AC3E}">
        <p14:creationId xmlns:p14="http://schemas.microsoft.com/office/powerpoint/2010/main" val="393837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4419600" y="3429000"/>
            <a:ext cx="3962400" cy="3186980"/>
          </a:xfrm>
          <a:prstGeom prst="rect">
            <a:avLst/>
          </a:prstGeom>
        </p:spPr>
      </p:pic>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1.3.6 </a:t>
            </a:r>
            <a:r>
              <a:rPr lang="zh-CN" altLang="en-US" dirty="0">
                <a:solidFill>
                  <a:schemeClr val="accent6"/>
                </a:solidFill>
              </a:rPr>
              <a:t>幂定律</a:t>
            </a:r>
            <a:endParaRPr lang="en-US" altLang="zh-CN" dirty="0">
              <a:solidFill>
                <a:schemeClr val="accent6"/>
              </a:solidFill>
            </a:endParaRPr>
          </a:p>
          <a:p>
            <a:pPr marL="118872" indent="0">
              <a:spcAft>
                <a:spcPts val="500"/>
              </a:spcAft>
              <a:buNone/>
            </a:pPr>
            <a:r>
              <a:rPr lang="zh-CN" altLang="en-US" dirty="0"/>
              <a:t>  在很多现象中，两个变量之间通过幂定律</a:t>
            </a:r>
            <a:r>
              <a:rPr lang="en-US" altLang="zh-CN" dirty="0"/>
              <a:t>(power law</a:t>
            </a:r>
            <a:r>
              <a:rPr lang="zh-CN" altLang="en-US" dirty="0"/>
              <a:t>，也称幂律</a:t>
            </a:r>
            <a:r>
              <a:rPr lang="en-US" altLang="zh-CN" dirty="0"/>
              <a:t>)</a:t>
            </a:r>
            <a:r>
              <a:rPr lang="zh-CN" altLang="en-US" dirty="0"/>
              <a:t>关联起来，也就是说，</a:t>
            </a:r>
          </a:p>
          <a:p>
            <a:pPr marL="118872" indent="0">
              <a:spcAft>
                <a:spcPts val="500"/>
              </a:spcAft>
              <a:buNone/>
            </a:pPr>
            <a:r>
              <a:rPr lang="zh-CN" altLang="en-US" dirty="0"/>
              <a:t>两个变量在对数空间下呈现出线性关系。</a:t>
            </a:r>
            <a:endParaRPr lang="en-US" altLang="zh-CN" i="1" dirty="0">
              <a:solidFill>
                <a:srgbClr val="002060"/>
              </a:solidFill>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58</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5715000" y="4114800"/>
                <a:ext cx="2103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cs typeface="Arial" pitchFamily="34" charset="0"/>
                            </a:rPr>
                          </m:ctrlPr>
                        </m:funcPr>
                        <m:fName>
                          <m:sSub>
                            <m:sSubPr>
                              <m:ctrlPr>
                                <a:rPr lang="en-US" altLang="zh-CN" b="0" i="1" smtClean="0">
                                  <a:latin typeface="Cambria Math" panose="02040503050406030204" pitchFamily="18" charset="0"/>
                                  <a:cs typeface="Arial" pitchFamily="34" charset="0"/>
                                </a:rPr>
                              </m:ctrlPr>
                            </m:sSubPr>
                            <m:e>
                              <m:r>
                                <m:rPr>
                                  <m:sty m:val="p"/>
                                </m:rPr>
                                <a:rPr lang="en-US" altLang="zh-CN" b="0" i="0" smtClean="0">
                                  <a:latin typeface="Cambria Math" panose="02040503050406030204" pitchFamily="18" charset="0"/>
                                  <a:cs typeface="Arial" pitchFamily="34" charset="0"/>
                                </a:rPr>
                                <m:t>log</m:t>
                              </m:r>
                            </m:e>
                            <m:sub>
                              <m:r>
                                <a:rPr lang="en-US" altLang="zh-CN" b="0" i="1" smtClean="0">
                                  <a:latin typeface="Cambria Math" panose="02040503050406030204" pitchFamily="18" charset="0"/>
                                  <a:cs typeface="Arial" pitchFamily="34" charset="0"/>
                                </a:rPr>
                                <m:t>10</m:t>
                              </m:r>
                            </m:sub>
                          </m:sSub>
                        </m:fName>
                        <m:e>
                          <m:r>
                            <a:rPr lang="en-US" altLang="zh-CN" b="0" i="1" smtClean="0">
                              <a:latin typeface="Cambria Math" panose="02040503050406030204" pitchFamily="18" charset="0"/>
                              <a:cs typeface="Arial" pitchFamily="34" charset="0"/>
                            </a:rPr>
                            <m:t>𝑦</m:t>
                          </m:r>
                          <m:r>
                            <a:rPr lang="en-US" altLang="zh-CN" b="0" i="1" smtClean="0">
                              <a:latin typeface="Cambria Math" panose="02040503050406030204" pitchFamily="18" charset="0"/>
                              <a:cs typeface="Arial" pitchFamily="34" charset="0"/>
                            </a:rPr>
                            <m:t>=6−2</m:t>
                          </m:r>
                          <m:func>
                            <m:funcPr>
                              <m:ctrlPr>
                                <a:rPr lang="en-US" altLang="zh-CN" b="0" i="1" smtClean="0">
                                  <a:latin typeface="Cambria Math" panose="02040503050406030204" pitchFamily="18" charset="0"/>
                                  <a:cs typeface="Arial" pitchFamily="34" charset="0"/>
                                </a:rPr>
                              </m:ctrlPr>
                            </m:funcPr>
                            <m:fName>
                              <m:sSub>
                                <m:sSubPr>
                                  <m:ctrlPr>
                                    <a:rPr lang="en-US" altLang="zh-CN" b="0" i="1" smtClean="0">
                                      <a:latin typeface="Cambria Math" panose="02040503050406030204" pitchFamily="18" charset="0"/>
                                      <a:cs typeface="Arial" pitchFamily="34" charset="0"/>
                                    </a:rPr>
                                  </m:ctrlPr>
                                </m:sSubPr>
                                <m:e>
                                  <m:r>
                                    <m:rPr>
                                      <m:sty m:val="p"/>
                                    </m:rPr>
                                    <a:rPr lang="en-US" altLang="zh-CN" b="0" i="0" smtClean="0">
                                      <a:latin typeface="Cambria Math" panose="02040503050406030204" pitchFamily="18" charset="0"/>
                                      <a:cs typeface="Arial" pitchFamily="34" charset="0"/>
                                    </a:rPr>
                                    <m:t>log</m:t>
                                  </m:r>
                                </m:e>
                                <m:sub>
                                  <m:r>
                                    <a:rPr lang="en-US" altLang="zh-CN" b="0" i="1" smtClean="0">
                                      <a:latin typeface="Cambria Math" panose="02040503050406030204" pitchFamily="18" charset="0"/>
                                      <a:cs typeface="Arial" pitchFamily="34" charset="0"/>
                                    </a:rPr>
                                    <m:t>10</m:t>
                                  </m:r>
                                </m:sub>
                              </m:sSub>
                            </m:fName>
                            <m:e>
                              <m:r>
                                <a:rPr lang="en-US" altLang="zh-CN" b="0" i="1" smtClean="0">
                                  <a:latin typeface="Cambria Math" panose="02040503050406030204" pitchFamily="18" charset="0"/>
                                  <a:cs typeface="Arial" pitchFamily="34" charset="0"/>
                                </a:rPr>
                                <m:t>𝑥</m:t>
                              </m:r>
                            </m:e>
                          </m:func>
                        </m:e>
                      </m:func>
                    </m:oMath>
                  </m:oMathPara>
                </a14:m>
                <a:endParaRPr lang="zh-CN" altLang="en-US" dirty="0">
                  <a:latin typeface="Arial" pitchFamily="34" charset="0"/>
                  <a:cs typeface="Arial" pitchFamily="34"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715000" y="4114800"/>
                <a:ext cx="2103119" cy="369332"/>
              </a:xfrm>
              <a:prstGeom prst="rect">
                <a:avLst/>
              </a:prstGeom>
              <a:blipFill>
                <a:blip r:embed="rId6"/>
                <a:stretch>
                  <a:fillRect l="-872" r="-11919" b="-13115"/>
                </a:stretch>
              </a:blipFill>
            </p:spPr>
            <p:txBody>
              <a:bodyPr/>
              <a:lstStyle/>
              <a:p>
                <a:r>
                  <a:rPr lang="zh-CN" altLang="en-US">
                    <a:noFill/>
                  </a:rPr>
                  <a:t> </a:t>
                </a:r>
              </a:p>
            </p:txBody>
          </p:sp>
        </mc:Fallback>
      </mc:AlternateContent>
      <p:pic>
        <p:nvPicPr>
          <p:cNvPr id="8" name="图片 7"/>
          <p:cNvPicPr>
            <a:picLocks noChangeAspect="1"/>
          </p:cNvPicPr>
          <p:nvPr/>
        </p:nvPicPr>
        <p:blipFill>
          <a:blip r:embed="rId7"/>
          <a:stretch>
            <a:fillRect/>
          </a:stretch>
        </p:blipFill>
        <p:spPr>
          <a:xfrm>
            <a:off x="533400" y="3371279"/>
            <a:ext cx="3824268" cy="315753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233956" y="4191000"/>
                <a:ext cx="210311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Arial" pitchFamily="34" charset="0"/>
                        </a:rPr>
                        <m:t>𝑦</m:t>
                      </m:r>
                      <m:r>
                        <a:rPr lang="en-US" altLang="zh-CN" b="0" i="1" smtClean="0">
                          <a:latin typeface="Cambria Math" panose="02040503050406030204" pitchFamily="18" charset="0"/>
                          <a:cs typeface="Arial" pitchFamily="34" charset="0"/>
                        </a:rPr>
                        <m:t>=</m:t>
                      </m:r>
                      <m:f>
                        <m:fPr>
                          <m:ctrlPr>
                            <a:rPr lang="en-US" altLang="zh-CN" b="0" i="1" smtClean="0">
                              <a:latin typeface="Cambria Math" panose="02040503050406030204" pitchFamily="18" charset="0"/>
                              <a:cs typeface="Arial" pitchFamily="34" charset="0"/>
                            </a:rPr>
                          </m:ctrlPr>
                        </m:fPr>
                        <m:num>
                          <m:sSup>
                            <m:sSupPr>
                              <m:ctrlPr>
                                <a:rPr lang="en-US" altLang="zh-CN" b="0" i="1" smtClean="0">
                                  <a:latin typeface="Cambria Math" panose="02040503050406030204" pitchFamily="18" charset="0"/>
                                  <a:cs typeface="Arial" pitchFamily="34" charset="0"/>
                                </a:rPr>
                              </m:ctrlPr>
                            </m:sSupPr>
                            <m:e>
                              <m:r>
                                <a:rPr lang="en-US" altLang="zh-CN" b="0" i="1" smtClean="0">
                                  <a:latin typeface="Cambria Math" panose="02040503050406030204" pitchFamily="18" charset="0"/>
                                  <a:cs typeface="Arial" pitchFamily="34" charset="0"/>
                                </a:rPr>
                                <m:t>10</m:t>
                              </m:r>
                            </m:e>
                            <m:sup>
                              <m:r>
                                <a:rPr lang="en-US" altLang="zh-CN" b="0" i="1" smtClean="0">
                                  <a:latin typeface="Cambria Math" panose="02040503050406030204" pitchFamily="18" charset="0"/>
                                  <a:cs typeface="Arial" pitchFamily="34" charset="0"/>
                                </a:rPr>
                                <m:t>6</m:t>
                              </m:r>
                            </m:sup>
                          </m:sSup>
                        </m:num>
                        <m:den>
                          <m:sSup>
                            <m:sSupPr>
                              <m:ctrlPr>
                                <a:rPr lang="en-US" altLang="zh-CN" b="0" i="1" smtClean="0">
                                  <a:latin typeface="Cambria Math" panose="02040503050406030204" pitchFamily="18" charset="0"/>
                                  <a:cs typeface="Arial" pitchFamily="34" charset="0"/>
                                </a:rPr>
                              </m:ctrlPr>
                            </m:sSupPr>
                            <m:e>
                              <m:r>
                                <a:rPr lang="en-US" altLang="zh-CN" b="0" i="1" smtClean="0">
                                  <a:latin typeface="Cambria Math" panose="02040503050406030204" pitchFamily="18" charset="0"/>
                                  <a:cs typeface="Arial" pitchFamily="34" charset="0"/>
                                </a:rPr>
                                <m:t>𝑥</m:t>
                              </m:r>
                            </m:e>
                            <m:sup>
                              <m:r>
                                <a:rPr lang="en-US" altLang="zh-CN" b="0" i="1" smtClean="0">
                                  <a:latin typeface="Cambria Math" panose="02040503050406030204" pitchFamily="18" charset="0"/>
                                  <a:cs typeface="Arial" pitchFamily="34" charset="0"/>
                                </a:rPr>
                                <m:t>2</m:t>
                              </m:r>
                            </m:sup>
                          </m:sSup>
                        </m:den>
                      </m:f>
                    </m:oMath>
                  </m:oMathPara>
                </a14:m>
                <a:endParaRPr lang="zh-CN" altLang="en-US" dirty="0">
                  <a:latin typeface="Arial" pitchFamily="34" charset="0"/>
                  <a:cs typeface="Arial" pitchFamily="3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233956" y="4191000"/>
                <a:ext cx="2103119" cy="64633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7183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1.3.6 </a:t>
            </a:r>
            <a:r>
              <a:rPr lang="zh-CN" altLang="en-US" dirty="0">
                <a:solidFill>
                  <a:srgbClr val="002060"/>
                </a:solidFill>
              </a:rPr>
              <a:t>幂定律</a:t>
            </a:r>
            <a:endParaRPr lang="en-US" altLang="zh-CN" dirty="0">
              <a:solidFill>
                <a:srgbClr val="002060"/>
              </a:solidFill>
            </a:endParaRPr>
          </a:p>
          <a:p>
            <a:r>
              <a:rPr lang="zh-CN" altLang="en-US" sz="2800" dirty="0"/>
              <a:t>关于</a:t>
            </a:r>
            <a:r>
              <a:rPr lang="en-US" altLang="zh-CN" sz="2800" dirty="0"/>
              <a:t>x</a:t>
            </a:r>
            <a:r>
              <a:rPr lang="zh-CN" altLang="en-US" sz="2800" dirty="0"/>
              <a:t>和</a:t>
            </a:r>
            <a:r>
              <a:rPr lang="en-US" altLang="zh-CN" sz="2800" dirty="0"/>
              <a:t>y</a:t>
            </a:r>
            <a:r>
              <a:rPr lang="zh-CN" altLang="en-US" sz="2800" dirty="0"/>
              <a:t>的幂定律的一般形式</a:t>
            </a:r>
            <a:endParaRPr lang="en-US" altLang="zh-CN" sz="2800" dirty="0"/>
          </a:p>
          <a:p>
            <a:pPr marL="118872" indent="0">
              <a:buNone/>
            </a:pPr>
            <a:r>
              <a:rPr lang="en-US" altLang="zh-CN" sz="2800" dirty="0">
                <a:solidFill>
                  <a:srgbClr val="FF0000"/>
                </a:solidFill>
                <a:latin typeface="Times New Roman" panose="02020603050405020304" pitchFamily="18" charset="0"/>
                <a:cs typeface="Times New Roman" panose="02020603050405020304" pitchFamily="18" charset="0"/>
              </a:rPr>
              <a:t>                              log </a:t>
            </a:r>
            <a:r>
              <a:rPr lang="en-US" altLang="zh-CN" sz="2800" i="1" dirty="0">
                <a:solidFill>
                  <a:srgbClr val="FF0000"/>
                </a:solidFill>
                <a:latin typeface="Times New Roman" panose="02020603050405020304" pitchFamily="18" charset="0"/>
                <a:cs typeface="Times New Roman" panose="02020603050405020304" pitchFamily="18" charset="0"/>
              </a:rPr>
              <a:t>y</a:t>
            </a:r>
            <a:r>
              <a:rPr lang="en-US" altLang="zh-CN" sz="2800" dirty="0">
                <a:solidFill>
                  <a:srgbClr val="FF0000"/>
                </a:solidFill>
                <a:latin typeface="Times New Roman" panose="02020603050405020304" pitchFamily="18" charset="0"/>
                <a:cs typeface="Times New Roman" panose="02020603050405020304" pitchFamily="18" charset="0"/>
              </a:rPr>
              <a:t> = </a:t>
            </a:r>
            <a:r>
              <a:rPr lang="en-US" altLang="zh-CN" sz="2800" i="1" dirty="0" err="1">
                <a:solidFill>
                  <a:srgbClr val="FF0000"/>
                </a:solidFill>
                <a:latin typeface="Times New Roman" panose="02020603050405020304" pitchFamily="18" charset="0"/>
                <a:cs typeface="Times New Roman" panose="02020603050405020304" pitchFamily="18" charset="0"/>
              </a:rPr>
              <a:t>b</a:t>
            </a:r>
            <a:r>
              <a:rPr lang="en-US" altLang="zh-CN" sz="2800" dirty="0" err="1">
                <a:solidFill>
                  <a:srgbClr val="FF0000"/>
                </a:solidFill>
                <a:latin typeface="Times New Roman" panose="02020603050405020304" pitchFamily="18" charset="0"/>
                <a:cs typeface="Times New Roman" panose="02020603050405020304" pitchFamily="18" charset="0"/>
              </a:rPr>
              <a:t>+</a:t>
            </a:r>
            <a:r>
              <a:rPr lang="en-US" altLang="zh-CN" sz="2800" i="1" dirty="0" err="1">
                <a:solidFill>
                  <a:srgbClr val="FF0000"/>
                </a:solidFill>
                <a:latin typeface="Times New Roman" panose="02020603050405020304" pitchFamily="18" charset="0"/>
                <a:cs typeface="Times New Roman" panose="02020603050405020304" pitchFamily="18" charset="0"/>
              </a:rPr>
              <a:t>a</a:t>
            </a:r>
            <a:r>
              <a:rPr lang="en-US" altLang="zh-CN" sz="2800" dirty="0">
                <a:solidFill>
                  <a:srgbClr val="FF0000"/>
                </a:solidFill>
                <a:latin typeface="Times New Roman" panose="02020603050405020304" pitchFamily="18" charset="0"/>
                <a:cs typeface="Times New Roman" panose="02020603050405020304" pitchFamily="18" charset="0"/>
              </a:rPr>
              <a:t> log </a:t>
            </a:r>
            <a:r>
              <a:rPr lang="en-US" altLang="zh-CN" sz="2800" i="1" dirty="0">
                <a:solidFill>
                  <a:srgbClr val="FF0000"/>
                </a:solidFill>
                <a:latin typeface="Times New Roman" panose="02020603050405020304" pitchFamily="18" charset="0"/>
                <a:cs typeface="Times New Roman" panose="02020603050405020304" pitchFamily="18" charset="0"/>
              </a:rPr>
              <a:t>x</a:t>
            </a:r>
            <a:r>
              <a:rPr lang="en-US" altLang="zh-CN" sz="2800" dirty="0"/>
              <a:t>. </a:t>
            </a:r>
          </a:p>
          <a:p>
            <a:pPr marL="411480" lvl="1" indent="0">
              <a:buNone/>
            </a:pPr>
            <a:r>
              <a:rPr lang="zh-CN" altLang="en-US" dirty="0"/>
              <a:t>如果增大对数的底</a:t>
            </a:r>
            <a:r>
              <a:rPr lang="en-US" altLang="zh-CN" dirty="0"/>
              <a:t>(</a:t>
            </a:r>
            <a:r>
              <a:rPr lang="zh-CN" altLang="en-US" dirty="0"/>
              <a:t>实际上没有影响</a:t>
            </a:r>
            <a:r>
              <a:rPr lang="en-US" altLang="zh-CN" dirty="0"/>
              <a:t>)</a:t>
            </a:r>
            <a:r>
              <a:rPr lang="zh-CN" altLang="en-US" dirty="0"/>
              <a:t>，比如采用自然对数</a:t>
            </a:r>
            <a:r>
              <a:rPr lang="en-US" altLang="zh-CN" dirty="0"/>
              <a:t>e</a:t>
            </a:r>
            <a:r>
              <a:rPr lang="zh-CN" altLang="en-US" dirty="0"/>
              <a:t>作为方程两边的值</a:t>
            </a:r>
            <a:endParaRPr lang="en-US" altLang="zh-CN" dirty="0"/>
          </a:p>
          <a:p>
            <a:pPr marL="411480" lvl="1" indent="0">
              <a:buNone/>
            </a:pPr>
            <a:r>
              <a:rPr lang="en-US" altLang="zh-CN" dirty="0">
                <a:solidFill>
                  <a:srgbClr val="FF0000"/>
                </a:solidFill>
                <a:latin typeface="Times New Roman" panose="02020603050405020304" pitchFamily="18" charset="0"/>
                <a:cs typeface="Times New Roman" panose="02020603050405020304" pitchFamily="18" charset="0"/>
              </a:rPr>
              <a:t>                       y = </a:t>
            </a:r>
            <a:r>
              <a:rPr lang="en-US" altLang="zh-CN" i="1" dirty="0" err="1">
                <a:solidFill>
                  <a:srgbClr val="FF0000"/>
                </a:solidFill>
                <a:latin typeface="Times New Roman" panose="02020603050405020304" pitchFamily="18" charset="0"/>
                <a:cs typeface="Times New Roman" panose="02020603050405020304" pitchFamily="18" charset="0"/>
              </a:rPr>
              <a:t>e</a:t>
            </a:r>
            <a:r>
              <a:rPr lang="en-US" altLang="zh-CN" i="1" baseline="30000" dirty="0" err="1">
                <a:solidFill>
                  <a:srgbClr val="FF0000"/>
                </a:solidFill>
                <a:latin typeface="Times New Roman" panose="02020603050405020304" pitchFamily="18" charset="0"/>
                <a:cs typeface="Times New Roman" panose="02020603050405020304" pitchFamily="18" charset="0"/>
              </a:rPr>
              <a:t>b</a:t>
            </a:r>
            <a:r>
              <a:rPr lang="en-US" altLang="zh-CN" i="1" dirty="0" err="1">
                <a:solidFill>
                  <a:srgbClr val="FF0000"/>
                </a:solidFill>
                <a:latin typeface="Times New Roman" panose="02020603050405020304" pitchFamily="18" charset="0"/>
                <a:cs typeface="Times New Roman" panose="02020603050405020304" pitchFamily="18" charset="0"/>
              </a:rPr>
              <a:t>e</a:t>
            </a:r>
            <a:r>
              <a:rPr lang="en-US" altLang="zh-CN" i="1" baseline="30000" dirty="0" err="1">
                <a:solidFill>
                  <a:srgbClr val="FF0000"/>
                </a:solidFill>
                <a:latin typeface="Times New Roman" panose="02020603050405020304" pitchFamily="18" charset="0"/>
                <a:cs typeface="Times New Roman" panose="02020603050405020304" pitchFamily="18" charset="0"/>
              </a:rPr>
              <a:t>a</a:t>
            </a:r>
            <a:r>
              <a:rPr lang="en-US" altLang="zh-CN" baseline="30000" dirty="0" err="1">
                <a:solidFill>
                  <a:srgbClr val="FF0000"/>
                </a:solidFill>
                <a:latin typeface="Times New Roman" panose="02020603050405020304" pitchFamily="18" charset="0"/>
                <a:cs typeface="Times New Roman" panose="02020603050405020304" pitchFamily="18" charset="0"/>
              </a:rPr>
              <a:t>log</a:t>
            </a:r>
            <a:r>
              <a:rPr lang="en-US" altLang="zh-CN" i="1" baseline="30000" dirty="0">
                <a:solidFill>
                  <a:srgbClr val="FF0000"/>
                </a:solidFill>
                <a:latin typeface="Times New Roman" panose="02020603050405020304" pitchFamily="18" charset="0"/>
                <a:cs typeface="Times New Roman" panose="02020603050405020304" pitchFamily="18" charset="0"/>
              </a:rPr>
              <a:t> x</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i="1" dirty="0" err="1">
                <a:solidFill>
                  <a:srgbClr val="FF0000"/>
                </a:solidFill>
                <a:latin typeface="Times New Roman" panose="02020603050405020304" pitchFamily="18" charset="0"/>
                <a:cs typeface="Times New Roman" panose="02020603050405020304" pitchFamily="18" charset="0"/>
              </a:rPr>
              <a:t>e</a:t>
            </a:r>
            <a:r>
              <a:rPr lang="en-US" altLang="zh-CN" i="1" baseline="30000" dirty="0" err="1">
                <a:solidFill>
                  <a:srgbClr val="FF0000"/>
                </a:solidFill>
                <a:latin typeface="Times New Roman" panose="02020603050405020304" pitchFamily="18" charset="0"/>
                <a:cs typeface="Times New Roman" panose="02020603050405020304" pitchFamily="18" charset="0"/>
              </a:rPr>
              <a:t>b</a:t>
            </a:r>
            <a:r>
              <a:rPr lang="en-US" altLang="zh-CN" i="1" dirty="0" err="1">
                <a:solidFill>
                  <a:srgbClr val="FF0000"/>
                </a:solidFill>
                <a:latin typeface="Times New Roman" panose="02020603050405020304" pitchFamily="18" charset="0"/>
                <a:cs typeface="Times New Roman" panose="02020603050405020304" pitchFamily="18" charset="0"/>
              </a:rPr>
              <a:t>x</a:t>
            </a:r>
            <a:r>
              <a:rPr lang="en-US" altLang="zh-CN" i="1" baseline="30000" dirty="0" err="1">
                <a:solidFill>
                  <a:srgbClr val="FF0000"/>
                </a:solidFill>
                <a:latin typeface="Times New Roman" panose="02020603050405020304" pitchFamily="18" charset="0"/>
                <a:cs typeface="Times New Roman" panose="02020603050405020304" pitchFamily="18" charset="0"/>
              </a:rPr>
              <a:t>a</a:t>
            </a:r>
            <a:r>
              <a:rPr lang="en-US" altLang="zh-CN" dirty="0"/>
              <a:t>. </a:t>
            </a:r>
          </a:p>
          <a:p>
            <a:pPr marL="411480" lvl="1" indent="0">
              <a:buNone/>
            </a:pPr>
            <a:r>
              <a:rPr lang="zh-CN" altLang="en-US" dirty="0"/>
              <a:t>由于</a:t>
            </a:r>
            <a:r>
              <a:rPr lang="en-US" altLang="zh-CN" dirty="0"/>
              <a:t> </a:t>
            </a:r>
            <a:r>
              <a:rPr lang="en-US" altLang="zh-CN" dirty="0" err="1"/>
              <a:t>e</a:t>
            </a:r>
            <a:r>
              <a:rPr lang="en-US" altLang="zh-CN" baseline="30000" dirty="0" err="1"/>
              <a:t>b</a:t>
            </a:r>
            <a:r>
              <a:rPr lang="en-US" altLang="zh-CN" dirty="0"/>
              <a:t> </a:t>
            </a:r>
            <a:r>
              <a:rPr lang="zh-CN" altLang="en-US" dirty="0"/>
              <a:t>是常数，所以可以用常数</a:t>
            </a:r>
            <a:r>
              <a:rPr lang="en-US" altLang="zh-CN" dirty="0"/>
              <a:t>c</a:t>
            </a:r>
            <a:r>
              <a:rPr lang="zh-CN" altLang="en-US" dirty="0"/>
              <a:t>代替</a:t>
            </a:r>
            <a:r>
              <a:rPr lang="en-US" altLang="zh-CN" dirty="0"/>
              <a:t>.</a:t>
            </a:r>
            <a:r>
              <a:rPr lang="zh-CN" altLang="en-US" dirty="0"/>
              <a:t>于是幂定律可以写成</a:t>
            </a:r>
            <a:endParaRPr lang="en-US" altLang="zh-CN" dirty="0"/>
          </a:p>
          <a:p>
            <a:pPr marL="411480" lvl="1" indent="0">
              <a:buNone/>
            </a:pPr>
            <a:r>
              <a:rPr lang="en-US" altLang="zh-CN" i="1" dirty="0">
                <a:solidFill>
                  <a:srgbClr val="FF0000"/>
                </a:solidFill>
                <a:latin typeface="Times New Roman" panose="02020603050405020304" pitchFamily="18" charset="0"/>
                <a:cs typeface="Times New Roman" panose="02020603050405020304" pitchFamily="18" charset="0"/>
              </a:rPr>
              <a:t>                               y = </a:t>
            </a:r>
            <a:r>
              <a:rPr lang="en-US" altLang="zh-CN" i="1" dirty="0" err="1">
                <a:solidFill>
                  <a:srgbClr val="FF0000"/>
                </a:solidFill>
                <a:latin typeface="Times New Roman" panose="02020603050405020304" pitchFamily="18" charset="0"/>
                <a:cs typeface="Times New Roman" panose="02020603050405020304" pitchFamily="18" charset="0"/>
              </a:rPr>
              <a:t>cx</a:t>
            </a:r>
            <a:r>
              <a:rPr lang="en-US" altLang="zh-CN" i="1" baseline="30000" dirty="0" err="1">
                <a:solidFill>
                  <a:srgbClr val="FF0000"/>
                </a:solidFill>
                <a:latin typeface="Times New Roman" panose="02020603050405020304" pitchFamily="18" charset="0"/>
                <a:cs typeface="Times New Roman" panose="02020603050405020304" pitchFamily="18" charset="0"/>
              </a:rPr>
              <a:t>a</a:t>
            </a:r>
            <a:r>
              <a:rPr lang="en-US" altLang="zh-CN" i="1" dirty="0">
                <a:solidFill>
                  <a:srgbClr val="FF0000"/>
                </a:solidFill>
                <a:latin typeface="Times New Roman" panose="02020603050405020304" pitchFamily="18" charset="0"/>
                <a:cs typeface="Times New Roman" panose="02020603050405020304" pitchFamily="18" charset="0"/>
              </a:rPr>
              <a:t> </a:t>
            </a:r>
          </a:p>
          <a:p>
            <a:pPr marL="411480" lvl="1" indent="0">
              <a:buNone/>
            </a:pPr>
            <a:r>
              <a:rPr lang="zh-CN" altLang="en-US" dirty="0"/>
              <a:t>其中</a:t>
            </a:r>
            <a:r>
              <a:rPr lang="en-US" altLang="zh-CN" dirty="0"/>
              <a:t>a</a:t>
            </a:r>
            <a:r>
              <a:rPr lang="zh-CN" altLang="en-US" dirty="0"/>
              <a:t>和</a:t>
            </a:r>
            <a:r>
              <a:rPr lang="en-US" altLang="zh-CN" dirty="0"/>
              <a:t>c</a:t>
            </a:r>
            <a:r>
              <a:rPr lang="zh-CN" altLang="en-US" dirty="0"/>
              <a:t>都是常数。</a:t>
            </a:r>
            <a:endParaRPr lang="en-US" altLang="zh-CN" dirty="0"/>
          </a:p>
        </p:txBody>
      </p:sp>
      <p:sp>
        <p:nvSpPr>
          <p:cNvPr id="5" name="灯片编号占位符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258805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本课程主要的内容是什么</a:t>
            </a:r>
            <a:r>
              <a:rPr lang="en-US" dirty="0"/>
              <a:t>?</a:t>
            </a:r>
          </a:p>
        </p:txBody>
      </p:sp>
      <p:sp>
        <p:nvSpPr>
          <p:cNvPr id="3" name="内容占位符 2"/>
          <p:cNvSpPr>
            <a:spLocks noGrp="1"/>
          </p:cNvSpPr>
          <p:nvPr>
            <p:ph idx="1"/>
          </p:nvPr>
        </p:nvSpPr>
        <p:spPr>
          <a:xfrm>
            <a:off x="364236" y="1371599"/>
            <a:ext cx="8610600" cy="5486401"/>
          </a:xfrm>
        </p:spPr>
        <p:txBody>
          <a:bodyPr>
            <a:normAutofit/>
          </a:bodyPr>
          <a:lstStyle/>
          <a:p>
            <a:pPr>
              <a:buFont typeface="Wingdings" panose="05000000000000000000" pitchFamily="2" charset="2"/>
              <a:buChar char="l"/>
            </a:pPr>
            <a:r>
              <a:rPr lang="en-US" altLang="zh-CN" dirty="0"/>
              <a:t> Web</a:t>
            </a:r>
            <a:r>
              <a:rPr lang="zh-CN" altLang="en-US" dirty="0"/>
              <a:t>数据挖掘的基本概念</a:t>
            </a:r>
            <a:endParaRPr lang="en-US" altLang="zh-CN" dirty="0"/>
          </a:p>
          <a:p>
            <a:pPr>
              <a:buFont typeface="Wingdings" panose="05000000000000000000" pitchFamily="2" charset="2"/>
              <a:buChar char="l"/>
            </a:pPr>
            <a:r>
              <a:rPr lang="en-US" altLang="zh-CN" dirty="0"/>
              <a:t> Map-Reduce </a:t>
            </a:r>
            <a:r>
              <a:rPr lang="zh-CN" altLang="en-US" dirty="0"/>
              <a:t>及其协议栈</a:t>
            </a:r>
            <a:endParaRPr lang="en-US" altLang="zh-CN" dirty="0"/>
          </a:p>
          <a:p>
            <a:pPr>
              <a:buFont typeface="Wingdings" panose="05000000000000000000" pitchFamily="2" charset="2"/>
              <a:buChar char="l"/>
            </a:pPr>
            <a:r>
              <a:rPr lang="en-US" altLang="zh-CN" dirty="0"/>
              <a:t> </a:t>
            </a:r>
            <a:r>
              <a:rPr lang="zh-CN" altLang="en-US" dirty="0"/>
              <a:t>相似项发现（哈希关键技术）</a:t>
            </a:r>
            <a:endParaRPr lang="en-US" altLang="zh-CN" dirty="0"/>
          </a:p>
          <a:p>
            <a:pPr>
              <a:buFont typeface="Wingdings" panose="05000000000000000000" pitchFamily="2" charset="2"/>
              <a:buChar char="l"/>
            </a:pPr>
            <a:r>
              <a:rPr lang="en-US" altLang="zh-CN" dirty="0"/>
              <a:t> </a:t>
            </a:r>
            <a:r>
              <a:rPr lang="zh-CN" altLang="en-US" dirty="0"/>
              <a:t>数据流挖掘</a:t>
            </a:r>
            <a:endParaRPr lang="en-US" altLang="zh-CN" dirty="0"/>
          </a:p>
          <a:p>
            <a:pPr>
              <a:buFont typeface="Wingdings" panose="05000000000000000000" pitchFamily="2" charset="2"/>
              <a:buChar char="l"/>
            </a:pPr>
            <a:r>
              <a:rPr lang="en-US" altLang="zh-CN" dirty="0"/>
              <a:t> </a:t>
            </a:r>
            <a:r>
              <a:rPr lang="zh-CN" altLang="en-US" dirty="0"/>
              <a:t>搜索引擎技术</a:t>
            </a:r>
            <a:endParaRPr lang="en-US" altLang="zh-CN" dirty="0"/>
          </a:p>
          <a:p>
            <a:pPr>
              <a:buFont typeface="Wingdings" panose="05000000000000000000" pitchFamily="2" charset="2"/>
              <a:buChar char="l"/>
            </a:pPr>
            <a:r>
              <a:rPr lang="en-US" altLang="zh-CN" dirty="0"/>
              <a:t> </a:t>
            </a:r>
            <a:r>
              <a:rPr lang="zh-CN" altLang="en-US" dirty="0"/>
              <a:t>频繁项集挖掘</a:t>
            </a:r>
            <a:endParaRPr lang="en-US" altLang="zh-CN" dirty="0"/>
          </a:p>
          <a:p>
            <a:pPr>
              <a:buFont typeface="Wingdings" panose="05000000000000000000" pitchFamily="2" charset="2"/>
              <a:buChar char="l"/>
            </a:pPr>
            <a:r>
              <a:rPr lang="en-US" altLang="zh-CN" dirty="0"/>
              <a:t> </a:t>
            </a:r>
            <a:r>
              <a:rPr lang="zh-CN" altLang="en-US" dirty="0"/>
              <a:t>大规模高维数据集的聚类</a:t>
            </a:r>
            <a:endParaRPr lang="en-US" altLang="zh-CN" dirty="0"/>
          </a:p>
        </p:txBody>
      </p:sp>
      <p:sp>
        <p:nvSpPr>
          <p:cNvPr id="5" name="灯片编号占位符 4"/>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887631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105400" y="1905000"/>
            <a:ext cx="3920895" cy="4312273"/>
          </a:xfrm>
          <a:prstGeom prst="rect">
            <a:avLst/>
          </a:prstGeom>
        </p:spPr>
      </p:pic>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4625340" cy="5410200"/>
          </a:xfrm>
        </p:spPr>
        <p:txBody>
          <a:bodyPr>
            <a:noAutofit/>
          </a:bodyPr>
          <a:lstStyle/>
          <a:p>
            <a:pPr marL="118872" indent="0">
              <a:spcAft>
                <a:spcPts val="500"/>
              </a:spcAft>
              <a:buNone/>
            </a:pPr>
            <a:r>
              <a:rPr lang="en-US" altLang="zh-CN" dirty="0">
                <a:solidFill>
                  <a:srgbClr val="002060"/>
                </a:solidFill>
              </a:rPr>
              <a:t>1.3.6 </a:t>
            </a:r>
            <a:r>
              <a:rPr lang="zh-CN" altLang="en-US" dirty="0">
                <a:solidFill>
                  <a:srgbClr val="002060"/>
                </a:solidFill>
              </a:rPr>
              <a:t>幂定律</a:t>
            </a:r>
            <a:endParaRPr lang="en-US" altLang="zh-CN" dirty="0">
              <a:solidFill>
                <a:srgbClr val="002060"/>
              </a:solidFill>
            </a:endParaRPr>
          </a:p>
          <a:p>
            <a:pPr marL="118872" indent="0" algn="just">
              <a:spcAft>
                <a:spcPts val="500"/>
              </a:spcAft>
              <a:buNone/>
            </a:pPr>
            <a:r>
              <a:rPr lang="zh-CN" altLang="en-US" sz="3000" dirty="0">
                <a:solidFill>
                  <a:srgbClr val="FF0000"/>
                </a:solidFill>
              </a:rPr>
              <a:t>例</a:t>
            </a:r>
            <a:r>
              <a:rPr lang="en-US" altLang="zh-CN" sz="3000" dirty="0">
                <a:solidFill>
                  <a:srgbClr val="FF0000"/>
                </a:solidFill>
              </a:rPr>
              <a:t>1.7</a:t>
            </a:r>
            <a:r>
              <a:rPr lang="zh-CN" altLang="en-US" sz="3000" dirty="0"/>
              <a:t>我们来考察</a:t>
            </a:r>
            <a:r>
              <a:rPr lang="en-US" altLang="zh-CN" sz="3000" dirty="0"/>
              <a:t>Amazon.com</a:t>
            </a:r>
            <a:r>
              <a:rPr lang="zh-CN" altLang="en-US" sz="3000" dirty="0"/>
              <a:t>上的图书销售情况，令</a:t>
            </a:r>
            <a:r>
              <a:rPr lang="en-US" altLang="zh-CN" sz="3000" dirty="0"/>
              <a:t>x</a:t>
            </a:r>
            <a:r>
              <a:rPr lang="zh-CN" altLang="en-US" sz="3000" dirty="0"/>
              <a:t>表示图书的销量排名，</a:t>
            </a:r>
            <a:r>
              <a:rPr lang="en-US" altLang="zh-CN" sz="3000" dirty="0"/>
              <a:t>y</a:t>
            </a:r>
            <a:r>
              <a:rPr lang="zh-CN" altLang="en-US" sz="3000" dirty="0"/>
              <a:t>对应的是销售排名为</a:t>
            </a:r>
            <a:r>
              <a:rPr lang="en-US" altLang="zh-CN" sz="3000" dirty="0"/>
              <a:t>x</a:t>
            </a:r>
            <a:r>
              <a:rPr lang="zh-CN" altLang="en-US" sz="3000" dirty="0"/>
              <a:t>的畅销图书在某个时间段的销量。实际上我们预测排名远远超过</a:t>
            </a:r>
            <a:r>
              <a:rPr lang="en-US" altLang="zh-CN" sz="3000" dirty="0"/>
              <a:t>1000</a:t>
            </a:r>
            <a:r>
              <a:rPr lang="zh-CN" altLang="en-US" sz="3000" dirty="0"/>
              <a:t>的图书销量的曲线应该变得比较平</a:t>
            </a:r>
            <a:r>
              <a:rPr lang="zh-CN" altLang="en-US" sz="2600" dirty="0"/>
              <a:t>。</a:t>
            </a:r>
            <a:endParaRPr lang="en-US" altLang="zh-CN" sz="2600" dirty="0"/>
          </a:p>
          <a:p>
            <a:pPr marL="118872" indent="0" algn="just">
              <a:spcAft>
                <a:spcPts val="500"/>
              </a:spcAft>
              <a:buNone/>
            </a:pPr>
            <a:r>
              <a:rPr lang="zh-CN" altLang="en-US" sz="2600" dirty="0"/>
              <a:t>例 </a:t>
            </a:r>
            <a:r>
              <a:rPr lang="en-US" altLang="zh-CN" sz="2600" dirty="0"/>
              <a:t>1.8 </a:t>
            </a:r>
            <a:r>
              <a:rPr lang="zh-CN" altLang="en-US" sz="2600" dirty="0"/>
              <a:t>给出了具体的数值</a:t>
            </a:r>
          </a:p>
        </p:txBody>
      </p:sp>
      <p:sp>
        <p:nvSpPr>
          <p:cNvPr id="5" name="灯片编号占位符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4011897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1.3.6 </a:t>
            </a:r>
            <a:r>
              <a:rPr lang="zh-CN" altLang="en-US" dirty="0">
                <a:solidFill>
                  <a:srgbClr val="002060"/>
                </a:solidFill>
              </a:rPr>
              <a:t>幂定律</a:t>
            </a:r>
            <a:endParaRPr lang="en-US" altLang="zh-CN" dirty="0">
              <a:solidFill>
                <a:srgbClr val="002060"/>
              </a:solidFill>
            </a:endParaRPr>
          </a:p>
          <a:p>
            <a:pPr marL="118872" indent="0" algn="just">
              <a:spcAft>
                <a:spcPts val="500"/>
              </a:spcAft>
              <a:buNone/>
            </a:pPr>
            <a:r>
              <a:rPr lang="zh-CN" altLang="en-US" dirty="0">
                <a:solidFill>
                  <a:srgbClr val="FF0000"/>
                </a:solidFill>
              </a:rPr>
              <a:t>马太效应</a:t>
            </a:r>
            <a:r>
              <a:rPr lang="zh-CN" altLang="en-US" dirty="0"/>
              <a:t>（</a:t>
            </a:r>
            <a:r>
              <a:rPr lang="en-US" altLang="zh-CN" dirty="0"/>
              <a:t>Matthew Effect</a:t>
            </a:r>
            <a:r>
              <a:rPr lang="zh-CN" altLang="en-US" dirty="0"/>
              <a:t>）是指强者愈强、弱者愈弱的现象，广泛应用于</a:t>
            </a:r>
            <a:r>
              <a:rPr lang="zh-CN" altLang="en-US" dirty="0">
                <a:hlinkClick r:id="rId3"/>
              </a:rPr>
              <a:t>社会心理学</a:t>
            </a:r>
            <a:r>
              <a:rPr lang="zh-CN" altLang="en-US" dirty="0"/>
              <a:t>、教育、金融以及科学领域。</a:t>
            </a:r>
            <a:endParaRPr lang="en-US" altLang="zh-CN" dirty="0"/>
          </a:p>
          <a:p>
            <a:pPr marL="118872" indent="0" algn="just">
              <a:spcAft>
                <a:spcPts val="500"/>
              </a:spcAft>
              <a:buNone/>
            </a:pPr>
            <a:r>
              <a:rPr lang="zh-CN" altLang="en-US" sz="2600" dirty="0"/>
              <a:t>如果某个</a:t>
            </a:r>
            <a:r>
              <a:rPr lang="en-US" altLang="zh-CN" sz="2600" dirty="0"/>
              <a:t>Web</a:t>
            </a:r>
            <a:r>
              <a:rPr lang="zh-CN" altLang="en-US" sz="2600" dirty="0"/>
              <a:t>网页有很多入链，那么人们更可能找到该网页并从他们自己的某个网页链向它</a:t>
            </a:r>
          </a:p>
        </p:txBody>
      </p:sp>
      <p:sp>
        <p:nvSpPr>
          <p:cNvPr id="5" name="灯片编号占位符 4"/>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2640567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相关知识</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7660" y="1118616"/>
                <a:ext cx="8610600" cy="5410200"/>
              </a:xfrm>
            </p:spPr>
            <p:txBody>
              <a:bodyPr>
                <a:noAutofit/>
              </a:bodyPr>
              <a:lstStyle/>
              <a:p>
                <a:pPr marL="118872" indent="0">
                  <a:spcAft>
                    <a:spcPts val="500"/>
                  </a:spcAft>
                  <a:buNone/>
                </a:pPr>
                <a:r>
                  <a:rPr lang="en-US" altLang="zh-CN" dirty="0">
                    <a:solidFill>
                      <a:srgbClr val="002060"/>
                    </a:solidFill>
                  </a:rPr>
                  <a:t>1.3.6 </a:t>
                </a:r>
                <a:r>
                  <a:rPr lang="zh-CN" altLang="en-US" dirty="0">
                    <a:solidFill>
                      <a:srgbClr val="002060"/>
                    </a:solidFill>
                  </a:rPr>
                  <a:t>幂定律 （本书中的体现）</a:t>
                </a:r>
                <a:endParaRPr lang="en-US" altLang="zh-CN" dirty="0">
                  <a:solidFill>
                    <a:srgbClr val="002060"/>
                  </a:solidFill>
                </a:endParaRPr>
              </a:p>
              <a:p>
                <a:pPr>
                  <a:spcAft>
                    <a:spcPts val="500"/>
                  </a:spcAft>
                  <a:buFont typeface="Wingdings" panose="05000000000000000000" pitchFamily="2" charset="2"/>
                  <a:buChar char="p"/>
                </a:pPr>
                <a:r>
                  <a:rPr lang="en-US" altLang="zh-CN" dirty="0">
                    <a:solidFill>
                      <a:srgbClr val="002060"/>
                    </a:solidFill>
                  </a:rPr>
                  <a:t> </a:t>
                </a:r>
                <a:r>
                  <a:rPr lang="en-US" altLang="zh-CN" dirty="0">
                    <a:solidFill>
                      <a:srgbClr val="FF0000"/>
                    </a:solidFill>
                  </a:rPr>
                  <a:t>Web</a:t>
                </a:r>
                <a:r>
                  <a:rPr lang="zh-CN" altLang="en-US" dirty="0">
                    <a:solidFill>
                      <a:srgbClr val="FF0000"/>
                    </a:solidFill>
                  </a:rPr>
                  <a:t>图当中节点的度 </a:t>
                </a:r>
                <a:r>
                  <a:rPr lang="zh-CN" altLang="en-US" dirty="0">
                    <a:solidFill>
                      <a:srgbClr val="002060"/>
                    </a:solidFill>
                  </a:rPr>
                  <a:t>网页在排序结果的序号，</a:t>
                </a:r>
                <a:r>
                  <a:rPr lang="en-US" altLang="zh-CN" dirty="0">
                    <a:solidFill>
                      <a:srgbClr val="002060"/>
                    </a:solidFill>
                  </a:rPr>
                  <a:t>y</a:t>
                </a:r>
                <a:r>
                  <a:rPr lang="zh-CN" altLang="en-US" dirty="0">
                    <a:solidFill>
                      <a:srgbClr val="002060"/>
                    </a:solidFill>
                  </a:rPr>
                  <a:t>为序号为</a:t>
                </a:r>
                <a:r>
                  <a:rPr lang="en-US" altLang="zh-CN" dirty="0">
                    <a:solidFill>
                      <a:srgbClr val="002060"/>
                    </a:solidFill>
                  </a:rPr>
                  <a:t>x</a:t>
                </a:r>
                <a:r>
                  <a:rPr lang="zh-CN" altLang="en-US" dirty="0">
                    <a:solidFill>
                      <a:srgbClr val="002060"/>
                    </a:solidFill>
                  </a:rPr>
                  <a:t>的网页的人链数</a:t>
                </a:r>
                <a:endParaRPr lang="en-US" altLang="zh-CN" dirty="0">
                  <a:solidFill>
                    <a:srgbClr val="002060"/>
                  </a:solidFill>
                </a:endParaRPr>
              </a:p>
              <a:p>
                <a:pPr>
                  <a:spcAft>
                    <a:spcPts val="500"/>
                  </a:spcAft>
                  <a:buFont typeface="Wingdings" panose="05000000000000000000" pitchFamily="2" charset="2"/>
                  <a:buChar char="p"/>
                </a:pPr>
                <a:r>
                  <a:rPr lang="zh-CN" altLang="en-US" dirty="0">
                    <a:solidFill>
                      <a:srgbClr val="FF0000"/>
                    </a:solidFill>
                  </a:rPr>
                  <a:t>商品的销量  </a:t>
                </a:r>
                <a:r>
                  <a:rPr lang="zh-CN" altLang="en-US" dirty="0">
                    <a:solidFill>
                      <a:srgbClr val="002060"/>
                    </a:solidFill>
                  </a:rPr>
                  <a:t>销量第</a:t>
                </a:r>
                <a:r>
                  <a:rPr lang="en-US" altLang="zh-CN" dirty="0">
                    <a:solidFill>
                      <a:srgbClr val="002060"/>
                    </a:solidFill>
                  </a:rPr>
                  <a:t>x</a:t>
                </a:r>
                <a:r>
                  <a:rPr lang="zh-CN" altLang="en-US" dirty="0">
                    <a:solidFill>
                      <a:srgbClr val="002060"/>
                    </a:solidFill>
                  </a:rPr>
                  <a:t>位的商品的实际销量</a:t>
                </a:r>
                <a:r>
                  <a:rPr lang="en-US" altLang="zh-CN" dirty="0">
                    <a:solidFill>
                      <a:srgbClr val="002060"/>
                    </a:solidFill>
                  </a:rPr>
                  <a:t>y</a:t>
                </a:r>
                <a:r>
                  <a:rPr lang="zh-CN" altLang="en-US" dirty="0">
                    <a:solidFill>
                      <a:srgbClr val="002060"/>
                    </a:solidFill>
                  </a:rPr>
                  <a:t>。</a:t>
                </a:r>
                <a:endParaRPr lang="en-US" altLang="zh-CN" dirty="0">
                  <a:solidFill>
                    <a:srgbClr val="002060"/>
                  </a:solidFill>
                </a:endParaRPr>
              </a:p>
              <a:p>
                <a:pPr>
                  <a:spcAft>
                    <a:spcPts val="500"/>
                  </a:spcAft>
                  <a:buFont typeface="Wingdings" panose="05000000000000000000" pitchFamily="2" charset="2"/>
                  <a:buChar char="p"/>
                </a:pPr>
                <a:r>
                  <a:rPr lang="en-US" altLang="zh-CN" dirty="0">
                    <a:solidFill>
                      <a:srgbClr val="002060"/>
                    </a:solidFill>
                  </a:rPr>
                  <a:t> </a:t>
                </a:r>
                <a:r>
                  <a:rPr lang="en-US" altLang="zh-CN" dirty="0">
                    <a:solidFill>
                      <a:srgbClr val="FF0000"/>
                    </a:solidFill>
                  </a:rPr>
                  <a:t>Web</a:t>
                </a:r>
                <a:r>
                  <a:rPr lang="zh-CN" altLang="en-US" dirty="0">
                    <a:solidFill>
                      <a:srgbClr val="FF0000"/>
                    </a:solidFill>
                  </a:rPr>
                  <a:t>网站的大小 </a:t>
                </a:r>
                <a:r>
                  <a:rPr lang="en-US" altLang="zh-CN" dirty="0">
                    <a:solidFill>
                      <a:srgbClr val="002060"/>
                    </a:solidFill>
                  </a:rPr>
                  <a:t>Web</a:t>
                </a:r>
                <a:r>
                  <a:rPr lang="zh-CN" altLang="en-US" dirty="0">
                    <a:solidFill>
                      <a:srgbClr val="002060"/>
                    </a:solidFill>
                  </a:rPr>
                  <a:t>站点上的网页数目，根据该数目对网站排序</a:t>
                </a:r>
                <a:endParaRPr lang="en-US" altLang="zh-CN" dirty="0">
                  <a:solidFill>
                    <a:srgbClr val="002060"/>
                  </a:solidFill>
                </a:endParaRPr>
              </a:p>
              <a:p>
                <a:pPr>
                  <a:spcAft>
                    <a:spcPts val="500"/>
                  </a:spcAft>
                  <a:buFont typeface="Wingdings" panose="05000000000000000000" pitchFamily="2" charset="2"/>
                  <a:buChar char="p"/>
                </a:pPr>
                <a:r>
                  <a:rPr lang="en-US" altLang="zh-CN" dirty="0">
                    <a:solidFill>
                      <a:srgbClr val="002060"/>
                    </a:solidFill>
                  </a:rPr>
                  <a:t> </a:t>
                </a:r>
                <a:r>
                  <a:rPr lang="en-US" altLang="zh-CN" dirty="0" err="1">
                    <a:solidFill>
                      <a:srgbClr val="FF0000"/>
                    </a:solidFill>
                  </a:rPr>
                  <a:t>Zipf</a:t>
                </a:r>
                <a:r>
                  <a:rPr lang="zh-CN" altLang="en-US" dirty="0">
                    <a:solidFill>
                      <a:srgbClr val="FF0000"/>
                    </a:solidFill>
                  </a:rPr>
                  <a:t>定理 </a:t>
                </a:r>
                <a:r>
                  <a:rPr lang="zh-CN" altLang="en-US" dirty="0">
                    <a:solidFill>
                      <a:srgbClr val="002060"/>
                    </a:solidFill>
                  </a:rPr>
                  <a:t> </a:t>
                </a:r>
                <a:r>
                  <a:rPr lang="en-US" altLang="zh-CN" strike="sngStrike" dirty="0">
                    <a:solidFill>
                      <a:srgbClr val="002060"/>
                    </a:solidFill>
                  </a:rPr>
                  <a:t>y</a:t>
                </a:r>
                <a:r>
                  <a:rPr lang="zh-CN" altLang="en-US" strike="sngStrike" dirty="0">
                    <a:solidFill>
                      <a:srgbClr val="002060"/>
                    </a:solidFill>
                  </a:rPr>
                  <a:t>表示排名第</a:t>
                </a:r>
                <a:r>
                  <a:rPr lang="en-US" altLang="zh-CN" strike="sngStrike" dirty="0">
                    <a:solidFill>
                      <a:srgbClr val="002060"/>
                    </a:solidFill>
                  </a:rPr>
                  <a:t>x</a:t>
                </a:r>
                <a:r>
                  <a:rPr lang="zh-CN" altLang="en-US" strike="sngStrike" dirty="0">
                    <a:solidFill>
                      <a:srgbClr val="002060"/>
                    </a:solidFill>
                  </a:rPr>
                  <a:t>位的词出现的次数</a:t>
                </a:r>
                <a:endParaRPr lang="en-US" altLang="zh-CN" strike="sngStrike" dirty="0">
                  <a:solidFill>
                    <a:srgbClr val="002060"/>
                  </a:solidFill>
                </a:endParaRPr>
              </a:p>
              <a:p>
                <a:pPr marL="118872" indent="0">
                  <a:spcAft>
                    <a:spcPts val="500"/>
                  </a:spcAft>
                  <a:buNone/>
                </a:pPr>
                <a:r>
                  <a:rPr lang="zh-CN" altLang="en-US" dirty="0">
                    <a:solidFill>
                      <a:srgbClr val="002060"/>
                    </a:solidFill>
                  </a:rPr>
                  <a:t>由美国教授</a:t>
                </a:r>
                <a:r>
                  <a:rPr lang="en-US" altLang="zh-CN" dirty="0" err="1">
                    <a:solidFill>
                      <a:srgbClr val="002060"/>
                    </a:solidFill>
                  </a:rPr>
                  <a:t>G.K.Zipf</a:t>
                </a:r>
                <a:r>
                  <a:rPr lang="zh-CN" altLang="en-US" dirty="0">
                    <a:solidFill>
                      <a:srgbClr val="002060"/>
                    </a:solidFill>
                  </a:rPr>
                  <a:t>发现，搜索词的词频与其顺序位置的乘积近似为常数：</a:t>
                </a:r>
                <a:endParaRPr lang="en-US" altLang="zh-CN" dirty="0">
                  <a:solidFill>
                    <a:srgbClr val="002060"/>
                  </a:solidFill>
                </a:endParaRPr>
              </a:p>
              <a:p>
                <a:pPr marL="118872" indent="0">
                  <a:spcAft>
                    <a:spcPts val="500"/>
                  </a:spcAft>
                  <a:buNone/>
                </a:pPr>
                <a14:m>
                  <m:oMathPara xmlns:m="http://schemas.openxmlformats.org/officeDocument/2006/math">
                    <m:oMathParaPr>
                      <m:jc m:val="centerGroup"/>
                    </m:oMathParaPr>
                    <m:oMath xmlns:m="http://schemas.openxmlformats.org/officeDocument/2006/math">
                      <m:r>
                        <a:rPr lang="en-US" altLang="zh-CN" b="0" i="1" smtClean="0">
                          <a:solidFill>
                            <a:srgbClr val="002060"/>
                          </a:solidFill>
                          <a:latin typeface="Cambria Math" panose="02040503050406030204" pitchFamily="18" charset="0"/>
                        </a:rPr>
                        <m:t>𝐹</m:t>
                      </m:r>
                      <m:r>
                        <a:rPr lang="en-US" altLang="zh-CN" b="0" i="1" smtClean="0">
                          <a:solidFill>
                            <a:srgbClr val="002060"/>
                          </a:solidFill>
                          <a:latin typeface="Cambria Math" panose="02040503050406030204" pitchFamily="18" charset="0"/>
                          <a:ea typeface="Cambria Math" panose="02040503050406030204" pitchFamily="18" charset="0"/>
                        </a:rPr>
                        <m:t>×</m:t>
                      </m:r>
                      <m:r>
                        <a:rPr lang="en-US" altLang="zh-CN" b="0" i="1" smtClean="0">
                          <a:solidFill>
                            <a:srgbClr val="002060"/>
                          </a:solidFill>
                          <a:latin typeface="Cambria Math" panose="02040503050406030204" pitchFamily="18" charset="0"/>
                          <a:ea typeface="Cambria Math" panose="02040503050406030204" pitchFamily="18" charset="0"/>
                        </a:rPr>
                        <m:t>𝑅</m:t>
                      </m:r>
                      <m:r>
                        <a:rPr lang="en-US" altLang="zh-CN" b="0" i="1" smtClean="0">
                          <a:solidFill>
                            <a:srgbClr val="002060"/>
                          </a:solidFill>
                          <a:latin typeface="Cambria Math" panose="02040503050406030204" pitchFamily="18" charset="0"/>
                          <a:ea typeface="Cambria Math" panose="02040503050406030204" pitchFamily="18" charset="0"/>
                        </a:rPr>
                        <m:t>=</m:t>
                      </m:r>
                      <m:r>
                        <a:rPr lang="en-US" altLang="zh-CN" b="0" i="1" smtClean="0">
                          <a:solidFill>
                            <a:srgbClr val="002060"/>
                          </a:solidFill>
                          <a:latin typeface="Cambria Math" panose="02040503050406030204" pitchFamily="18" charset="0"/>
                          <a:ea typeface="Cambria Math" panose="02040503050406030204" pitchFamily="18" charset="0"/>
                        </a:rPr>
                        <m:t>𝐶</m:t>
                      </m:r>
                    </m:oMath>
                  </m:oMathPara>
                </a14:m>
                <a:endParaRPr lang="en-US" altLang="zh-CN" dirty="0">
                  <a:solidFill>
                    <a:srgbClr val="002060"/>
                  </a:solidFill>
                </a:endParaRPr>
              </a:p>
              <a:p>
                <a:pPr marL="118872" indent="0" algn="just">
                  <a:spcAft>
                    <a:spcPts val="500"/>
                  </a:spcAft>
                  <a:buNone/>
                </a:pPr>
                <a:endParaRPr lang="zh-CN" altLang="en-US" sz="2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27660" y="1118616"/>
                <a:ext cx="8610600" cy="5410200"/>
              </a:xfrm>
              <a:blipFill>
                <a:blip r:embed="rId3"/>
                <a:stretch>
                  <a:fillRect l="-736" t="-1171" r="-4566"/>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4041418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a:t>1.4 </a:t>
            </a:r>
            <a:r>
              <a:rPr lang="zh-CN" altLang="en-US" dirty="0"/>
              <a:t>课程概要</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63</a:t>
            </a:fld>
            <a:endParaRPr lang="en-US"/>
          </a:p>
        </p:txBody>
      </p:sp>
      <p:grpSp>
        <p:nvGrpSpPr>
          <p:cNvPr id="7" name="Group 6"/>
          <p:cNvGrpSpPr/>
          <p:nvPr/>
        </p:nvGrpSpPr>
        <p:grpSpPr>
          <a:xfrm>
            <a:off x="2355866" y="1677194"/>
            <a:ext cx="4924390" cy="4342606"/>
            <a:chOff x="3200400" y="1677194"/>
            <a:chExt cx="4924390" cy="4342606"/>
          </a:xfrm>
        </p:grpSpPr>
        <p:cxnSp>
          <p:nvCxnSpPr>
            <p:cNvPr id="8" name="Straight Arrow Connector 7"/>
            <p:cNvCxnSpPr/>
            <p:nvPr/>
          </p:nvCxnSpPr>
          <p:spPr>
            <a:xfrm>
              <a:off x="4918763" y="4343400"/>
              <a:ext cx="3206027" cy="1588"/>
            </a:xfrm>
            <a:prstGeom prst="straightConnector1">
              <a:avLst/>
            </a:prstGeom>
            <a:ln w="25400">
              <a:solidFill>
                <a:srgbClr val="0070C0"/>
              </a:solidFill>
              <a:tailEnd type="arrow"/>
            </a:ln>
            <a:scene3d>
              <a:camera prst="orthographicFront"/>
              <a:lightRig rig="threePt" dir="t"/>
            </a:scene3d>
            <a:sp3d prstMaterial="metal"/>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3585263" y="3009917"/>
              <a:ext cx="2667000" cy="1554"/>
            </a:xfrm>
            <a:prstGeom prst="straightConnector1">
              <a:avLst/>
            </a:prstGeom>
            <a:ln w="25400">
              <a:solidFill>
                <a:srgbClr val="0070C0"/>
              </a:solidFill>
              <a:tailEnd type="arrow"/>
            </a:ln>
            <a:scene3d>
              <a:camera prst="orthographicFront"/>
              <a:lightRig rig="threePt"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3200400" y="4343400"/>
              <a:ext cx="1718364" cy="1676400"/>
            </a:xfrm>
            <a:prstGeom prst="straightConnector1">
              <a:avLst/>
            </a:prstGeom>
            <a:ln w="25400">
              <a:solidFill>
                <a:srgbClr val="0070C0"/>
              </a:solidFill>
              <a:tailEnd type="arrow"/>
            </a:ln>
            <a:scene3d>
              <a:camera prst="orthographicFront"/>
              <a:lightRig rig="threePt" dir="t"/>
            </a:scene3d>
            <a:sp3d prstMaterial="metal"/>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950827" y="4495800"/>
            <a:ext cx="1574470" cy="830997"/>
          </a:xfrm>
          <a:prstGeom prst="rect">
            <a:avLst/>
          </a:prstGeom>
          <a:noFill/>
          <a:ln>
            <a:noFill/>
          </a:ln>
        </p:spPr>
        <p:txBody>
          <a:bodyPr wrap="none" rtlCol="0">
            <a:spAutoFit/>
            <a:scene3d>
              <a:camera prst="orthographicFront"/>
              <a:lightRig rig="threePt" dir="t"/>
            </a:scene3d>
            <a:sp3d extrusionH="57150">
              <a:bevelT w="38100" h="38100"/>
            </a:sp3d>
          </a:bodyPr>
          <a:lstStyle/>
          <a:p>
            <a:r>
              <a:rPr lang="en-US" sz="2400" b="1" dirty="0">
                <a:solidFill>
                  <a:srgbClr val="0000FF"/>
                </a:solidFill>
              </a:rPr>
              <a:t>Data</a:t>
            </a:r>
          </a:p>
          <a:p>
            <a:r>
              <a:rPr lang="en-US" sz="2400" b="1" dirty="0">
                <a:solidFill>
                  <a:srgbClr val="0000FF"/>
                </a:solidFill>
              </a:rPr>
              <a:t>Modalities</a:t>
            </a:r>
            <a:endParaRPr lang="en-US" b="1" dirty="0">
              <a:solidFill>
                <a:srgbClr val="0000FF"/>
              </a:solidFill>
            </a:endParaRPr>
          </a:p>
        </p:txBody>
      </p:sp>
      <p:sp>
        <p:nvSpPr>
          <p:cNvPr id="12" name="TextBox 11"/>
          <p:cNvSpPr txBox="1"/>
          <p:nvPr/>
        </p:nvSpPr>
        <p:spPr>
          <a:xfrm>
            <a:off x="3505200" y="1295400"/>
            <a:ext cx="1633781" cy="461665"/>
          </a:xfrm>
          <a:prstGeom prst="rect">
            <a:avLst/>
          </a:prstGeom>
          <a:noFill/>
          <a:ln>
            <a:noFill/>
          </a:ln>
        </p:spPr>
        <p:txBody>
          <a:bodyPr wrap="none" rtlCol="0">
            <a:spAutoFit/>
            <a:scene3d>
              <a:camera prst="orthographicFront"/>
              <a:lightRig rig="threePt" dir="t"/>
            </a:scene3d>
            <a:sp3d extrusionH="57150">
              <a:bevelT w="38100" h="38100"/>
            </a:sp3d>
          </a:bodyPr>
          <a:lstStyle/>
          <a:p>
            <a:r>
              <a:rPr lang="en-US" sz="2400" b="1" dirty="0">
                <a:solidFill>
                  <a:srgbClr val="0000FF"/>
                </a:solidFill>
              </a:rPr>
              <a:t>Challenges</a:t>
            </a:r>
          </a:p>
        </p:txBody>
      </p:sp>
      <p:sp>
        <p:nvSpPr>
          <p:cNvPr id="13" name="TextBox 12"/>
          <p:cNvSpPr txBox="1"/>
          <p:nvPr/>
        </p:nvSpPr>
        <p:spPr>
          <a:xfrm>
            <a:off x="1670066" y="6019800"/>
            <a:ext cx="2226059" cy="461665"/>
          </a:xfrm>
          <a:prstGeom prst="rect">
            <a:avLst/>
          </a:prstGeom>
          <a:noFill/>
          <a:ln>
            <a:noFill/>
          </a:ln>
        </p:spPr>
        <p:txBody>
          <a:bodyPr wrap="none" rtlCol="0">
            <a:spAutoFit/>
            <a:scene3d>
              <a:camera prst="orthographicFront"/>
              <a:lightRig rig="threePt" dir="t"/>
            </a:scene3d>
            <a:sp3d extrusionH="57150">
              <a:bevelT w="38100" h="38100"/>
            </a:sp3d>
          </a:bodyPr>
          <a:lstStyle/>
          <a:p>
            <a:r>
              <a:rPr lang="en-US" sz="2400" b="1" dirty="0">
                <a:solidFill>
                  <a:srgbClr val="0000FF"/>
                </a:solidFill>
              </a:rPr>
              <a:t>Data Operators</a:t>
            </a:r>
            <a:endParaRPr lang="en-US" b="1" dirty="0">
              <a:solidFill>
                <a:srgbClr val="0000FF"/>
              </a:solidFill>
            </a:endParaRPr>
          </a:p>
        </p:txBody>
      </p:sp>
      <p:sp>
        <p:nvSpPr>
          <p:cNvPr id="14" name="TextBox 13"/>
          <p:cNvSpPr txBox="1"/>
          <p:nvPr/>
        </p:nvSpPr>
        <p:spPr>
          <a:xfrm rot="18841630">
            <a:off x="3581027" y="4563821"/>
            <a:ext cx="1237839"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Ontologies</a:t>
            </a:r>
            <a:endParaRPr lang="en-US" sz="1400" dirty="0"/>
          </a:p>
        </p:txBody>
      </p:sp>
      <p:sp>
        <p:nvSpPr>
          <p:cNvPr id="15" name="TextBox 14"/>
          <p:cNvSpPr txBox="1"/>
          <p:nvPr/>
        </p:nvSpPr>
        <p:spPr>
          <a:xfrm rot="18801071">
            <a:off x="4042816" y="4634207"/>
            <a:ext cx="1205779"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Structured</a:t>
            </a:r>
            <a:endParaRPr lang="en-US" sz="1400" dirty="0"/>
          </a:p>
        </p:txBody>
      </p:sp>
      <p:sp>
        <p:nvSpPr>
          <p:cNvPr id="16" name="TextBox 15"/>
          <p:cNvSpPr txBox="1"/>
          <p:nvPr/>
        </p:nvSpPr>
        <p:spPr>
          <a:xfrm rot="18801071">
            <a:off x="4592804" y="4601687"/>
            <a:ext cx="1111202"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Networks</a:t>
            </a:r>
            <a:endParaRPr lang="en-US" sz="1400" dirty="0"/>
          </a:p>
        </p:txBody>
      </p:sp>
      <p:sp>
        <p:nvSpPr>
          <p:cNvPr id="17" name="TextBox 16"/>
          <p:cNvSpPr txBox="1"/>
          <p:nvPr/>
        </p:nvSpPr>
        <p:spPr>
          <a:xfrm rot="18801071">
            <a:off x="5377650" y="4510818"/>
            <a:ext cx="599588"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Text</a:t>
            </a:r>
            <a:endParaRPr lang="en-US" sz="1400" dirty="0"/>
          </a:p>
        </p:txBody>
      </p:sp>
      <p:sp>
        <p:nvSpPr>
          <p:cNvPr id="18" name="TextBox 17"/>
          <p:cNvSpPr txBox="1"/>
          <p:nvPr/>
        </p:nvSpPr>
        <p:spPr>
          <a:xfrm rot="18801071">
            <a:off x="5380843" y="4642096"/>
            <a:ext cx="1276311"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Multimedia</a:t>
            </a:r>
            <a:endParaRPr lang="en-US" sz="1400" dirty="0"/>
          </a:p>
        </p:txBody>
      </p:sp>
      <p:sp>
        <p:nvSpPr>
          <p:cNvPr id="19" name="TextBox 18"/>
          <p:cNvSpPr txBox="1"/>
          <p:nvPr/>
        </p:nvSpPr>
        <p:spPr>
          <a:xfrm rot="18801071">
            <a:off x="6206340" y="4542525"/>
            <a:ext cx="867545" cy="369332"/>
          </a:xfrm>
          <a:prstGeom prst="rect">
            <a:avLst/>
          </a:prstGeom>
          <a:noFill/>
          <a:ln>
            <a:noFill/>
          </a:ln>
          <a:effectLst>
            <a:outerShdw blurRad="50800" dist="38100" dir="2700000" algn="tl" rotWithShape="0">
              <a:prstClr val="black">
                <a:alpha val="40000"/>
              </a:prstClr>
            </a:outerShdw>
          </a:effectLst>
          <a:scene3d>
            <a:camera prst="orthographicFront">
              <a:rot lat="1720775" lon="1005846" rev="703742"/>
            </a:camera>
            <a:lightRig rig="threePt" dir="t"/>
          </a:scene3d>
        </p:spPr>
        <p:txBody>
          <a:bodyPr wrap="none" rtlCol="0">
            <a:spAutoFit/>
          </a:bodyPr>
          <a:lstStyle/>
          <a:p>
            <a:r>
              <a:rPr lang="en-US" dirty="0"/>
              <a:t>Signals</a:t>
            </a:r>
            <a:endParaRPr lang="en-US" sz="1400" dirty="0"/>
          </a:p>
        </p:txBody>
      </p:sp>
      <p:sp>
        <p:nvSpPr>
          <p:cNvPr id="20" name="TextBox 19"/>
          <p:cNvSpPr txBox="1"/>
          <p:nvPr/>
        </p:nvSpPr>
        <p:spPr>
          <a:xfrm>
            <a:off x="4174586" y="3886200"/>
            <a:ext cx="1165704"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r>
              <a:rPr lang="en-US" dirty="0"/>
              <a:t>Scalability</a:t>
            </a:r>
            <a:endParaRPr lang="en-US" sz="1400" dirty="0"/>
          </a:p>
        </p:txBody>
      </p:sp>
      <p:sp>
        <p:nvSpPr>
          <p:cNvPr id="21" name="TextBox 20"/>
          <p:cNvSpPr txBox="1"/>
          <p:nvPr/>
        </p:nvSpPr>
        <p:spPr>
          <a:xfrm>
            <a:off x="4162706" y="3429000"/>
            <a:ext cx="1184940"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r>
              <a:rPr lang="en-US" dirty="0"/>
              <a:t>Streaming</a:t>
            </a:r>
            <a:endParaRPr lang="en-US" sz="1400" dirty="0"/>
          </a:p>
        </p:txBody>
      </p:sp>
      <p:sp>
        <p:nvSpPr>
          <p:cNvPr id="22" name="TextBox 21"/>
          <p:cNvSpPr txBox="1"/>
          <p:nvPr/>
        </p:nvSpPr>
        <p:spPr>
          <a:xfrm>
            <a:off x="4186536" y="2971800"/>
            <a:ext cx="94769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r>
              <a:rPr lang="en-US" dirty="0"/>
              <a:t>Context</a:t>
            </a:r>
            <a:endParaRPr lang="en-US" sz="1400" dirty="0"/>
          </a:p>
        </p:txBody>
      </p:sp>
      <p:sp>
        <p:nvSpPr>
          <p:cNvPr id="23" name="TextBox 22"/>
          <p:cNvSpPr txBox="1"/>
          <p:nvPr/>
        </p:nvSpPr>
        <p:spPr>
          <a:xfrm>
            <a:off x="4186536" y="2514600"/>
            <a:ext cx="88517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r>
              <a:rPr lang="en-US" dirty="0"/>
              <a:t>Quality</a:t>
            </a:r>
            <a:endParaRPr lang="en-US" sz="1400" dirty="0"/>
          </a:p>
        </p:txBody>
      </p:sp>
      <p:sp>
        <p:nvSpPr>
          <p:cNvPr id="24" name="TextBox 23"/>
          <p:cNvSpPr txBox="1"/>
          <p:nvPr/>
        </p:nvSpPr>
        <p:spPr>
          <a:xfrm>
            <a:off x="4186536" y="2057400"/>
            <a:ext cx="78418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r>
              <a:rPr lang="en-US" dirty="0"/>
              <a:t>Usage</a:t>
            </a:r>
            <a:endParaRPr lang="en-US" sz="1400" dirty="0"/>
          </a:p>
        </p:txBody>
      </p:sp>
      <p:sp>
        <p:nvSpPr>
          <p:cNvPr id="25" name="TextBox 24"/>
          <p:cNvSpPr txBox="1"/>
          <p:nvPr/>
        </p:nvSpPr>
        <p:spPr>
          <a:xfrm>
            <a:off x="3092577" y="4188023"/>
            <a:ext cx="846707"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Collect</a:t>
            </a:r>
            <a:endParaRPr lang="en-US" sz="1400" dirty="0"/>
          </a:p>
        </p:txBody>
      </p:sp>
      <p:sp>
        <p:nvSpPr>
          <p:cNvPr id="26" name="TextBox 25"/>
          <p:cNvSpPr txBox="1"/>
          <p:nvPr/>
        </p:nvSpPr>
        <p:spPr>
          <a:xfrm>
            <a:off x="2760497" y="4401970"/>
            <a:ext cx="936475"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Prepare</a:t>
            </a:r>
            <a:endParaRPr lang="en-US" sz="1400" dirty="0"/>
          </a:p>
        </p:txBody>
      </p:sp>
      <p:sp>
        <p:nvSpPr>
          <p:cNvPr id="27" name="TextBox 26"/>
          <p:cNvSpPr txBox="1"/>
          <p:nvPr/>
        </p:nvSpPr>
        <p:spPr>
          <a:xfrm>
            <a:off x="2383189" y="4648200"/>
            <a:ext cx="1156407"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Represent</a:t>
            </a:r>
            <a:endParaRPr lang="en-US" sz="1400" dirty="0"/>
          </a:p>
        </p:txBody>
      </p:sp>
      <p:sp>
        <p:nvSpPr>
          <p:cNvPr id="28" name="TextBox 27"/>
          <p:cNvSpPr txBox="1"/>
          <p:nvPr/>
        </p:nvSpPr>
        <p:spPr>
          <a:xfrm>
            <a:off x="2411401" y="4953000"/>
            <a:ext cx="788999"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Model</a:t>
            </a:r>
            <a:endParaRPr lang="en-US" sz="1400" dirty="0"/>
          </a:p>
        </p:txBody>
      </p:sp>
      <p:sp>
        <p:nvSpPr>
          <p:cNvPr id="29" name="TextBox 28"/>
          <p:cNvSpPr txBox="1"/>
          <p:nvPr/>
        </p:nvSpPr>
        <p:spPr>
          <a:xfrm>
            <a:off x="2049459" y="5254823"/>
            <a:ext cx="883896"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Reason</a:t>
            </a:r>
            <a:endParaRPr lang="en-US" sz="1400" dirty="0"/>
          </a:p>
        </p:txBody>
      </p:sp>
      <p:sp>
        <p:nvSpPr>
          <p:cNvPr id="30" name="TextBox 29"/>
          <p:cNvSpPr txBox="1"/>
          <p:nvPr/>
        </p:nvSpPr>
        <p:spPr>
          <a:xfrm>
            <a:off x="1600200" y="5562600"/>
            <a:ext cx="1027845" cy="369332"/>
          </a:xfrm>
          <a:prstGeom prst="rect">
            <a:avLst/>
          </a:prstGeom>
          <a:noFill/>
          <a:ln>
            <a:noFill/>
          </a:ln>
          <a:effectLst>
            <a:outerShdw blurRad="50800" dist="38100" dir="5400000" algn="t" rotWithShape="0">
              <a:prstClr val="black">
                <a:alpha val="40000"/>
              </a:prstClr>
            </a:outerShdw>
          </a:effectLst>
          <a:scene3d>
            <a:camera prst="orthographicFront">
              <a:rot lat="2938394" lon="20679571" rev="20898435"/>
            </a:camera>
            <a:lightRig rig="threePt" dir="t"/>
          </a:scene3d>
        </p:spPr>
        <p:txBody>
          <a:bodyPr wrap="none" rtlCol="0">
            <a:spAutoFit/>
          </a:bodyPr>
          <a:lstStyle/>
          <a:p>
            <a:r>
              <a:rPr lang="en-US" dirty="0"/>
              <a:t>Visualize</a:t>
            </a:r>
            <a:endParaRPr lang="en-US" sz="1400" dirty="0"/>
          </a:p>
        </p:txBody>
      </p:sp>
    </p:spTree>
    <p:extLst>
      <p:ext uri="{BB962C8B-B14F-4D97-AF65-F5344CB8AC3E}">
        <p14:creationId xmlns:p14="http://schemas.microsoft.com/office/powerpoint/2010/main" val="892960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7" name="Rectangle 5"/>
          <p:cNvSpPr>
            <a:spLocks noGrp="1" noChangeArrowheads="1"/>
          </p:cNvSpPr>
          <p:nvPr>
            <p:ph type="title"/>
          </p:nvPr>
        </p:nvSpPr>
        <p:spPr/>
        <p:txBody>
          <a:bodyPr lIns="0" rIns="0">
            <a:normAutofit/>
          </a:bodyPr>
          <a:lstStyle/>
          <a:p>
            <a:r>
              <a:rPr lang="en-US" altLang="zh-CN" dirty="0"/>
              <a:t>1.4 </a:t>
            </a:r>
            <a:r>
              <a:rPr lang="zh-CN" altLang="en-US" dirty="0"/>
              <a:t>课程概要</a:t>
            </a:r>
            <a:endParaRPr lang="en-US" dirty="0"/>
          </a:p>
        </p:txBody>
      </p:sp>
      <p:sp>
        <p:nvSpPr>
          <p:cNvPr id="658434" name="Rectangle 2"/>
          <p:cNvSpPr>
            <a:spLocks noGrp="1" noChangeArrowheads="1"/>
          </p:cNvSpPr>
          <p:nvPr>
            <p:ph idx="1"/>
          </p:nvPr>
        </p:nvSpPr>
        <p:spPr>
          <a:xfrm>
            <a:off x="457200" y="1295400"/>
            <a:ext cx="8229600" cy="5562600"/>
          </a:xfrm>
        </p:spPr>
        <p:txBody>
          <a:bodyPr>
            <a:normAutofit lnSpcReduction="10000"/>
          </a:bodyPr>
          <a:lstStyle/>
          <a:p>
            <a:r>
              <a:rPr lang="zh-CN" altLang="en-US" b="1" dirty="0">
                <a:solidFill>
                  <a:srgbClr val="FF0066"/>
                </a:solidFill>
              </a:rPr>
              <a:t>数据挖掘涉及</a:t>
            </a:r>
            <a:r>
              <a:rPr lang="en-US" b="1" dirty="0">
                <a:solidFill>
                  <a:srgbClr val="FF0066"/>
                </a:solidFill>
              </a:rPr>
              <a:t>:</a:t>
            </a:r>
          </a:p>
          <a:p>
            <a:pPr lvl="1"/>
            <a:r>
              <a:rPr lang="en-US" b="1" dirty="0">
                <a:solidFill>
                  <a:srgbClr val="0000FF"/>
                </a:solidFill>
              </a:rPr>
              <a:t>Databases:</a:t>
            </a:r>
            <a:r>
              <a:rPr lang="en-US" dirty="0"/>
              <a:t> Large-scale data, simple queries</a:t>
            </a:r>
          </a:p>
          <a:p>
            <a:pPr lvl="1"/>
            <a:r>
              <a:rPr lang="en-US" b="1" dirty="0">
                <a:solidFill>
                  <a:srgbClr val="0000FF"/>
                </a:solidFill>
              </a:rPr>
              <a:t>Machine learning:</a:t>
            </a:r>
            <a:r>
              <a:rPr lang="en-US" dirty="0">
                <a:solidFill>
                  <a:srgbClr val="0000FF"/>
                </a:solidFill>
              </a:rPr>
              <a:t> </a:t>
            </a:r>
            <a:r>
              <a:rPr lang="en-US" dirty="0"/>
              <a:t>Small data, Complex models</a:t>
            </a:r>
          </a:p>
          <a:p>
            <a:pPr lvl="1"/>
            <a:r>
              <a:rPr lang="en-US" b="1" dirty="0">
                <a:solidFill>
                  <a:srgbClr val="0000FF"/>
                </a:solidFill>
              </a:rPr>
              <a:t>CS Theory:</a:t>
            </a:r>
            <a:r>
              <a:rPr lang="en-US" dirty="0">
                <a:solidFill>
                  <a:srgbClr val="0000FF"/>
                </a:solidFill>
              </a:rPr>
              <a:t> </a:t>
            </a:r>
            <a:r>
              <a:rPr lang="en-US" dirty="0"/>
              <a:t>(Randomized) Algorithms </a:t>
            </a:r>
          </a:p>
          <a:p>
            <a:r>
              <a:rPr lang="en-US" b="1" dirty="0"/>
              <a:t>Different cultures:</a:t>
            </a:r>
          </a:p>
          <a:p>
            <a:pPr lvl="1"/>
            <a:r>
              <a:rPr lang="en-US" dirty="0"/>
              <a:t>To a DB person, data mining is an extreme form of </a:t>
            </a:r>
            <a:r>
              <a:rPr lang="en-US" b="1" dirty="0">
                <a:solidFill>
                  <a:srgbClr val="FF0066"/>
                </a:solidFill>
              </a:rPr>
              <a:t>analytic processing</a:t>
            </a:r>
            <a:r>
              <a:rPr lang="en-US" dirty="0"/>
              <a:t> – queries that </a:t>
            </a:r>
            <a:br>
              <a:rPr lang="en-US" dirty="0"/>
            </a:br>
            <a:r>
              <a:rPr lang="en-US" dirty="0"/>
              <a:t>examine large amounts of data</a:t>
            </a:r>
          </a:p>
          <a:p>
            <a:pPr lvl="2"/>
            <a:r>
              <a:rPr lang="en-US" dirty="0"/>
              <a:t>Result is the query answer</a:t>
            </a:r>
          </a:p>
          <a:p>
            <a:pPr lvl="1"/>
            <a:r>
              <a:rPr lang="en-US" dirty="0"/>
              <a:t>To a</a:t>
            </a:r>
            <a:r>
              <a:rPr lang="en-US" altLang="zh-CN" dirty="0"/>
              <a:t>n</a:t>
            </a:r>
            <a:r>
              <a:rPr lang="en-US" dirty="0"/>
              <a:t> ML person, data-mining </a:t>
            </a:r>
            <a:br>
              <a:rPr lang="en-US" dirty="0"/>
            </a:br>
            <a:r>
              <a:rPr lang="en-US" dirty="0"/>
              <a:t>is the </a:t>
            </a:r>
            <a:r>
              <a:rPr lang="en-US" b="1" dirty="0">
                <a:solidFill>
                  <a:srgbClr val="FF0066"/>
                </a:solidFill>
              </a:rPr>
              <a:t>inference of models</a:t>
            </a:r>
          </a:p>
          <a:p>
            <a:pPr lvl="2"/>
            <a:r>
              <a:rPr lang="en-US" dirty="0"/>
              <a:t>Result is the parameters of the model</a:t>
            </a:r>
          </a:p>
        </p:txBody>
      </p:sp>
      <p:sp>
        <p:nvSpPr>
          <p:cNvPr id="658435" name="Oval 3"/>
          <p:cNvSpPr>
            <a:spLocks noChangeArrowheads="1"/>
          </p:cNvSpPr>
          <p:nvPr/>
        </p:nvSpPr>
        <p:spPr bwMode="auto">
          <a:xfrm>
            <a:off x="6642296" y="5250543"/>
            <a:ext cx="1676400" cy="157480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en-US"/>
          </a:p>
        </p:txBody>
      </p:sp>
      <p:sp>
        <p:nvSpPr>
          <p:cNvPr id="658436" name="Oval 4"/>
          <p:cNvSpPr>
            <a:spLocks noChangeArrowheads="1"/>
          </p:cNvSpPr>
          <p:nvPr/>
        </p:nvSpPr>
        <p:spPr bwMode="auto">
          <a:xfrm>
            <a:off x="6032696" y="4107542"/>
            <a:ext cx="1600200" cy="1519027"/>
          </a:xfrm>
          <a:prstGeom prst="ellipse">
            <a:avLst/>
          </a:prstGeom>
          <a:solidFill>
            <a:srgbClr val="CC3300"/>
          </a:solidFill>
          <a:ln w="12700">
            <a:solidFill>
              <a:schemeClr val="tx1"/>
            </a:solidFill>
            <a:round/>
            <a:headEnd type="none" w="sm" len="sm"/>
            <a:tailEnd type="none" w="sm" len="sm"/>
          </a:ln>
          <a:effectLst/>
        </p:spPr>
        <p:txBody>
          <a:bodyPr wrap="none" anchor="ctr"/>
          <a:lstStyle/>
          <a:p>
            <a:endParaRPr lang="en-US"/>
          </a:p>
        </p:txBody>
      </p:sp>
      <p:sp>
        <p:nvSpPr>
          <p:cNvPr id="658441" name="Oval 9"/>
          <p:cNvSpPr>
            <a:spLocks noChangeArrowheads="1"/>
          </p:cNvSpPr>
          <p:nvPr/>
        </p:nvSpPr>
        <p:spPr bwMode="auto">
          <a:xfrm>
            <a:off x="7404296" y="4026370"/>
            <a:ext cx="1600200" cy="15748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658442" name="Text Box 10"/>
          <p:cNvSpPr txBox="1">
            <a:spLocks noChangeArrowheads="1"/>
          </p:cNvSpPr>
          <p:nvPr/>
        </p:nvSpPr>
        <p:spPr bwMode="auto">
          <a:xfrm>
            <a:off x="7569396" y="4490604"/>
            <a:ext cx="1511300" cy="646331"/>
          </a:xfrm>
          <a:prstGeom prst="rect">
            <a:avLst/>
          </a:prstGeom>
          <a:noFill/>
          <a:ln w="12700">
            <a:noFill/>
            <a:miter lim="800000"/>
            <a:headEnd type="none" w="sm" len="sm"/>
            <a:tailEnd type="none" w="sm" len="sm"/>
          </a:ln>
          <a:effectLst/>
        </p:spPr>
        <p:txBody>
          <a:bodyPr wrap="square" lIns="0" rIns="0">
            <a:spAutoFit/>
          </a:bodyPr>
          <a:lstStyle/>
          <a:p>
            <a:pPr algn="ctr">
              <a:spcBef>
                <a:spcPct val="50000"/>
              </a:spcBef>
            </a:pPr>
            <a:r>
              <a:rPr lang="en-US" sz="1800" b="0" dirty="0"/>
              <a:t>Machine </a:t>
            </a:r>
            <a:br>
              <a:rPr lang="en-US" sz="1800" b="0" dirty="0"/>
            </a:br>
            <a:r>
              <a:rPr lang="en-US" sz="1800" b="0" dirty="0"/>
              <a:t>Learning</a:t>
            </a:r>
          </a:p>
        </p:txBody>
      </p:sp>
      <p:sp>
        <p:nvSpPr>
          <p:cNvPr id="658443" name="Text Box 11"/>
          <p:cNvSpPr txBox="1">
            <a:spLocks noChangeArrowheads="1"/>
          </p:cNvSpPr>
          <p:nvPr/>
        </p:nvSpPr>
        <p:spPr bwMode="auto">
          <a:xfrm>
            <a:off x="6032696" y="4375612"/>
            <a:ext cx="1371600" cy="646331"/>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1800" b="0" dirty="0"/>
              <a:t>CS</a:t>
            </a:r>
            <a:br>
              <a:rPr lang="en-US" sz="1800" b="0" dirty="0"/>
            </a:br>
            <a:r>
              <a:rPr lang="en-US" sz="1800" b="0" dirty="0"/>
              <a:t>Theory</a:t>
            </a:r>
          </a:p>
        </p:txBody>
      </p:sp>
      <p:sp>
        <p:nvSpPr>
          <p:cNvPr id="658444" name="Oval 12"/>
          <p:cNvSpPr>
            <a:spLocks noChangeArrowheads="1"/>
          </p:cNvSpPr>
          <p:nvPr/>
        </p:nvSpPr>
        <p:spPr bwMode="auto">
          <a:xfrm>
            <a:off x="6870896" y="4893487"/>
            <a:ext cx="1225550" cy="1119056"/>
          </a:xfrm>
          <a:prstGeom prst="ellipse">
            <a:avLst/>
          </a:prstGeom>
          <a:solidFill>
            <a:srgbClr val="66CCFF"/>
          </a:solidFill>
          <a:ln w="12700">
            <a:solidFill>
              <a:schemeClr val="tx1"/>
            </a:solidFill>
            <a:round/>
            <a:headEnd type="none" w="sm" len="sm"/>
            <a:tailEnd type="none" w="sm" len="sm"/>
          </a:ln>
          <a:effectLst/>
        </p:spPr>
        <p:txBody>
          <a:bodyPr wrap="none" anchor="ctr"/>
          <a:lstStyle/>
          <a:p>
            <a:pPr algn="ctr"/>
            <a:r>
              <a:rPr lang="en-US" sz="1800" dirty="0"/>
              <a:t>Data </a:t>
            </a:r>
            <a:br>
              <a:rPr lang="en-US" sz="1800" dirty="0"/>
            </a:br>
            <a:r>
              <a:rPr lang="en-US" sz="1800" dirty="0"/>
              <a:t>Mining</a:t>
            </a:r>
          </a:p>
        </p:txBody>
      </p:sp>
      <p:sp>
        <p:nvSpPr>
          <p:cNvPr id="658445" name="Text Box 13"/>
          <p:cNvSpPr txBox="1">
            <a:spLocks noChangeArrowheads="1"/>
          </p:cNvSpPr>
          <p:nvPr/>
        </p:nvSpPr>
        <p:spPr bwMode="auto">
          <a:xfrm>
            <a:off x="6756596" y="6056993"/>
            <a:ext cx="1447800" cy="641350"/>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1800" b="0" dirty="0"/>
              <a:t>Database systems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2581341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7" name="Rectangle 5"/>
          <p:cNvSpPr>
            <a:spLocks noGrp="1" noChangeArrowheads="1"/>
          </p:cNvSpPr>
          <p:nvPr>
            <p:ph type="title"/>
          </p:nvPr>
        </p:nvSpPr>
        <p:spPr/>
        <p:txBody>
          <a:bodyPr lIns="0" rIns="0">
            <a:normAutofit/>
          </a:bodyPr>
          <a:lstStyle/>
          <a:p>
            <a:r>
              <a:rPr lang="en-US" altLang="zh-CN" dirty="0"/>
              <a:t>1.4 </a:t>
            </a:r>
            <a:r>
              <a:rPr lang="zh-CN" altLang="en-US" dirty="0"/>
              <a:t>课程概要</a:t>
            </a:r>
            <a:endParaRPr lang="en-US" dirty="0"/>
          </a:p>
        </p:txBody>
      </p:sp>
      <p:sp>
        <p:nvSpPr>
          <p:cNvPr id="658434" name="Rectangle 2"/>
          <p:cNvSpPr>
            <a:spLocks noGrp="1" noChangeArrowheads="1"/>
          </p:cNvSpPr>
          <p:nvPr>
            <p:ph idx="1"/>
          </p:nvPr>
        </p:nvSpPr>
        <p:spPr/>
        <p:txBody>
          <a:bodyPr>
            <a:normAutofit/>
          </a:bodyPr>
          <a:lstStyle/>
          <a:p>
            <a:r>
              <a:rPr lang="en-US" b="1" dirty="0"/>
              <a:t>This class overlaps with machine learning, statistics, artificial intelligence, databases but more stress on</a:t>
            </a:r>
          </a:p>
          <a:p>
            <a:pPr lvl="1"/>
            <a:r>
              <a:rPr lang="en-US" b="1" dirty="0">
                <a:solidFill>
                  <a:srgbClr val="0000FF"/>
                </a:solidFill>
              </a:rPr>
              <a:t>Scalability</a:t>
            </a:r>
            <a:r>
              <a:rPr lang="en-US" dirty="0">
                <a:solidFill>
                  <a:srgbClr val="0000FF"/>
                </a:solidFill>
              </a:rPr>
              <a:t> </a:t>
            </a:r>
            <a:r>
              <a:rPr lang="en-US" dirty="0"/>
              <a:t>(big data)</a:t>
            </a:r>
          </a:p>
          <a:p>
            <a:pPr lvl="1"/>
            <a:r>
              <a:rPr lang="en-US" b="1" dirty="0">
                <a:solidFill>
                  <a:srgbClr val="0000FF"/>
                </a:solidFill>
              </a:rPr>
              <a:t>Algorithms</a:t>
            </a:r>
          </a:p>
          <a:p>
            <a:pPr lvl="1"/>
            <a:r>
              <a:rPr lang="en-US" b="1" dirty="0">
                <a:solidFill>
                  <a:srgbClr val="0000FF"/>
                </a:solidFill>
              </a:rPr>
              <a:t>Computing architectures</a:t>
            </a:r>
          </a:p>
          <a:p>
            <a:pPr lvl="1"/>
            <a:r>
              <a:rPr lang="en-US" dirty="0"/>
              <a:t>Automation for handling </a:t>
            </a:r>
            <a:br>
              <a:rPr lang="en-US" dirty="0"/>
            </a:br>
            <a:r>
              <a:rPr lang="en-US" b="1" dirty="0">
                <a:solidFill>
                  <a:srgbClr val="0000FF"/>
                </a:solidFill>
              </a:rPr>
              <a:t>large data</a:t>
            </a:r>
          </a:p>
          <a:p>
            <a:endParaRPr lang="en-US" dirty="0"/>
          </a:p>
        </p:txBody>
      </p:sp>
      <p:sp>
        <p:nvSpPr>
          <p:cNvPr id="12" name="Slide Number Placeholder 11"/>
          <p:cNvSpPr>
            <a:spLocks noGrp="1"/>
          </p:cNvSpPr>
          <p:nvPr>
            <p:ph type="sldNum" sz="quarter" idx="12"/>
          </p:nvPr>
        </p:nvSpPr>
        <p:spPr/>
        <p:txBody>
          <a:bodyPr/>
          <a:lstStyle/>
          <a:p>
            <a:fld id="{19B12225-5612-419B-A8D5-4B8EEE4C217E}" type="slidenum">
              <a:rPr lang="en-US" smtClean="0"/>
              <a:pPr/>
              <a:t>65</a:t>
            </a:fld>
            <a:endParaRPr lang="en-US"/>
          </a:p>
        </p:txBody>
      </p:sp>
      <p:sp>
        <p:nvSpPr>
          <p:cNvPr id="14" name="Oval 3"/>
          <p:cNvSpPr>
            <a:spLocks noChangeArrowheads="1"/>
          </p:cNvSpPr>
          <p:nvPr/>
        </p:nvSpPr>
        <p:spPr bwMode="auto">
          <a:xfrm>
            <a:off x="6019800" y="4445000"/>
            <a:ext cx="2057400" cy="210820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en-US"/>
          </a:p>
        </p:txBody>
      </p:sp>
      <p:sp>
        <p:nvSpPr>
          <p:cNvPr id="15" name="Oval 4"/>
          <p:cNvSpPr>
            <a:spLocks noChangeArrowheads="1"/>
          </p:cNvSpPr>
          <p:nvPr/>
        </p:nvSpPr>
        <p:spPr bwMode="auto">
          <a:xfrm>
            <a:off x="5334000" y="2768600"/>
            <a:ext cx="2057400" cy="2108200"/>
          </a:xfrm>
          <a:prstGeom prst="ellipse">
            <a:avLst/>
          </a:prstGeom>
          <a:solidFill>
            <a:srgbClr val="CC3300"/>
          </a:solidFill>
          <a:ln w="12700">
            <a:solidFill>
              <a:schemeClr val="tx1"/>
            </a:solidFill>
            <a:round/>
            <a:headEnd type="none" w="sm" len="sm"/>
            <a:tailEnd type="none" w="sm" len="sm"/>
          </a:ln>
          <a:effectLst/>
        </p:spPr>
        <p:txBody>
          <a:bodyPr wrap="none" anchor="ctr"/>
          <a:lstStyle/>
          <a:p>
            <a:endParaRPr lang="en-US"/>
          </a:p>
        </p:txBody>
      </p:sp>
      <p:sp>
        <p:nvSpPr>
          <p:cNvPr id="16" name="Oval 9"/>
          <p:cNvSpPr>
            <a:spLocks noChangeArrowheads="1"/>
          </p:cNvSpPr>
          <p:nvPr/>
        </p:nvSpPr>
        <p:spPr bwMode="auto">
          <a:xfrm>
            <a:off x="7010400" y="2844800"/>
            <a:ext cx="2057400" cy="21082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17" name="Text Box 10"/>
          <p:cNvSpPr txBox="1">
            <a:spLocks noChangeArrowheads="1"/>
          </p:cNvSpPr>
          <p:nvPr/>
        </p:nvSpPr>
        <p:spPr bwMode="auto">
          <a:xfrm>
            <a:off x="7039441" y="3406170"/>
            <a:ext cx="2057400" cy="784830"/>
          </a:xfrm>
          <a:prstGeom prst="rect">
            <a:avLst/>
          </a:prstGeom>
          <a:noFill/>
          <a:ln w="12700">
            <a:noFill/>
            <a:miter lim="800000"/>
            <a:headEnd type="none" w="sm" len="sm"/>
            <a:tailEnd type="none" w="sm" len="sm"/>
          </a:ln>
          <a:effectLst/>
        </p:spPr>
        <p:txBody>
          <a:bodyPr wrap="square" lIns="0" rIns="0">
            <a:spAutoFit/>
          </a:bodyPr>
          <a:lstStyle/>
          <a:p>
            <a:pPr algn="ctr">
              <a:spcBef>
                <a:spcPct val="50000"/>
              </a:spcBef>
            </a:pPr>
            <a:r>
              <a:rPr lang="en-US" sz="1800" b="0" dirty="0"/>
              <a:t>Machine</a:t>
            </a:r>
          </a:p>
          <a:p>
            <a:pPr algn="ctr">
              <a:spcBef>
                <a:spcPct val="50000"/>
              </a:spcBef>
            </a:pPr>
            <a:r>
              <a:rPr lang="en-US" sz="1800" b="0" dirty="0"/>
              <a:t>Learning</a:t>
            </a:r>
          </a:p>
        </p:txBody>
      </p:sp>
      <p:sp>
        <p:nvSpPr>
          <p:cNvPr id="18" name="Text Box 11"/>
          <p:cNvSpPr txBox="1">
            <a:spLocks noChangeArrowheads="1"/>
          </p:cNvSpPr>
          <p:nvPr/>
        </p:nvSpPr>
        <p:spPr bwMode="auto">
          <a:xfrm>
            <a:off x="5562600" y="3362325"/>
            <a:ext cx="1371600" cy="369332"/>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1800" b="0" dirty="0"/>
              <a:t>Statistics</a:t>
            </a:r>
          </a:p>
        </p:txBody>
      </p:sp>
      <p:sp>
        <p:nvSpPr>
          <p:cNvPr id="19" name="Oval 12"/>
          <p:cNvSpPr>
            <a:spLocks noChangeArrowheads="1"/>
          </p:cNvSpPr>
          <p:nvPr/>
        </p:nvSpPr>
        <p:spPr bwMode="auto">
          <a:xfrm>
            <a:off x="6307667" y="4055532"/>
            <a:ext cx="1504950" cy="1543050"/>
          </a:xfrm>
          <a:prstGeom prst="ellipse">
            <a:avLst/>
          </a:prstGeom>
          <a:solidFill>
            <a:srgbClr val="66CCFF"/>
          </a:solidFill>
          <a:ln w="12700">
            <a:solidFill>
              <a:schemeClr val="tx1"/>
            </a:solidFill>
            <a:round/>
            <a:headEnd type="none" w="sm" len="sm"/>
            <a:tailEnd type="none" w="sm" len="sm"/>
          </a:ln>
          <a:effectLst/>
        </p:spPr>
        <p:txBody>
          <a:bodyPr wrap="none" anchor="ctr"/>
          <a:lstStyle/>
          <a:p>
            <a:pPr algn="ctr"/>
            <a:r>
              <a:rPr lang="en-US" sz="1800"/>
              <a:t>Data Mining</a:t>
            </a:r>
          </a:p>
        </p:txBody>
      </p:sp>
      <p:sp>
        <p:nvSpPr>
          <p:cNvPr id="20" name="Text Box 13"/>
          <p:cNvSpPr txBox="1">
            <a:spLocks noChangeArrowheads="1"/>
          </p:cNvSpPr>
          <p:nvPr/>
        </p:nvSpPr>
        <p:spPr bwMode="auto">
          <a:xfrm>
            <a:off x="6477000" y="5588000"/>
            <a:ext cx="1447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sz="1800" b="0"/>
              <a:t>Database systems</a:t>
            </a:r>
          </a:p>
        </p:txBody>
      </p:sp>
    </p:spTree>
    <p:extLst>
      <p:ext uri="{BB962C8B-B14F-4D97-AF65-F5344CB8AC3E}">
        <p14:creationId xmlns:p14="http://schemas.microsoft.com/office/powerpoint/2010/main" val="81036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19100" y="1295400"/>
            <a:ext cx="8305800" cy="762000"/>
          </a:xfrm>
        </p:spPr>
        <p:txBody>
          <a:bodyPr>
            <a:noAutofit/>
          </a:bodyPr>
          <a:lstStyle/>
          <a:p>
            <a:r>
              <a:rPr lang="zh-CN" altLang="en-US" dirty="0"/>
              <a:t>什么是数据挖掘</a:t>
            </a:r>
            <a:r>
              <a:rPr lang="en-US" dirty="0"/>
              <a:t>?</a:t>
            </a:r>
            <a:br>
              <a:rPr lang="en-US" dirty="0"/>
            </a:br>
            <a:r>
              <a:rPr lang="en-US" dirty="0"/>
              <a:t>         </a:t>
            </a:r>
            <a:br>
              <a:rPr lang="en-US" dirty="0"/>
            </a:br>
            <a:endParaRPr lang="en-US" dirty="0"/>
          </a:p>
        </p:txBody>
      </p:sp>
      <p:sp>
        <p:nvSpPr>
          <p:cNvPr id="2" name="文本框 1">
            <a:extLst>
              <a:ext uri="{FF2B5EF4-FFF2-40B4-BE49-F238E27FC236}">
                <a16:creationId xmlns:a16="http://schemas.microsoft.com/office/drawing/2014/main" id="{888B570C-DEC9-71CD-89A9-818186309791}"/>
              </a:ext>
            </a:extLst>
          </p:cNvPr>
          <p:cNvSpPr txBox="1"/>
          <p:nvPr/>
        </p:nvSpPr>
        <p:spPr>
          <a:xfrm>
            <a:off x="1752600" y="2551331"/>
            <a:ext cx="5638800" cy="646331"/>
          </a:xfrm>
          <a:prstGeom prst="rect">
            <a:avLst/>
          </a:prstGeom>
          <a:noFill/>
        </p:spPr>
        <p:txBody>
          <a:bodyPr wrap="square" rtlCol="0">
            <a:spAutoFit/>
          </a:bodyPr>
          <a:lstStyle/>
          <a:p>
            <a:pPr algn="ctr"/>
            <a:r>
              <a:rPr lang="zh-CN" altLang="en-US" sz="3600" b="1" dirty="0"/>
              <a:t>从</a:t>
            </a:r>
            <a:r>
              <a:rPr lang="zh-CN" altLang="en-US" sz="3600" b="1" dirty="0">
                <a:solidFill>
                  <a:srgbClr val="008000"/>
                </a:solidFill>
              </a:rPr>
              <a:t>数据</a:t>
            </a:r>
            <a:r>
              <a:rPr lang="zh-CN" altLang="en-US" sz="3600" b="1" dirty="0"/>
              <a:t>中发现</a:t>
            </a:r>
            <a:r>
              <a:rPr lang="zh-CN" altLang="en-US" sz="3600" b="1" dirty="0">
                <a:solidFill>
                  <a:srgbClr val="008000"/>
                </a:solidFill>
              </a:rPr>
              <a:t>知识</a:t>
            </a:r>
            <a:endParaRPr kumimoji="1" lang="zh-CN" altLang="en-US" sz="3600" b="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303084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12225-5612-419B-A8D5-4B8EEE4C217E}" type="slidenum">
              <a:rPr lang="en-US" smtClean="0"/>
              <a:pPr/>
              <a:t>8</a:t>
            </a:fld>
            <a:endParaRPr lang="en-US" dirty="0"/>
          </a:p>
        </p:txBody>
      </p:sp>
      <p:pic>
        <p:nvPicPr>
          <p:cNvPr id="5" name="Picture 4" descr="http://www.isgtw.org/sites/default/files/PopularScience_DataIsPower_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1388" y="209491"/>
            <a:ext cx="4062412" cy="54923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6366" y="5859959"/>
            <a:ext cx="8815234" cy="769441"/>
          </a:xfrm>
          <a:prstGeom prst="rect">
            <a:avLst/>
          </a:prstGeom>
        </p:spPr>
        <p:txBody>
          <a:bodyPr wrap="none">
            <a:spAutoFit/>
          </a:bodyPr>
          <a:lstStyle/>
          <a:p>
            <a:r>
              <a:rPr lang="en-US" sz="4400" b="1" dirty="0">
                <a:solidFill>
                  <a:srgbClr val="FF0066"/>
                </a:solidFill>
              </a:rPr>
              <a:t>Data contains value and knowledge</a:t>
            </a:r>
          </a:p>
        </p:txBody>
      </p:sp>
      <p:sp>
        <p:nvSpPr>
          <p:cNvPr id="2" name="文本框 1"/>
          <p:cNvSpPr txBox="1"/>
          <p:nvPr/>
        </p:nvSpPr>
        <p:spPr>
          <a:xfrm>
            <a:off x="176366" y="3166681"/>
            <a:ext cx="3057247" cy="2048638"/>
          </a:xfrm>
          <a:prstGeom prst="rect">
            <a:avLst/>
          </a:prstGeom>
          <a:noFill/>
        </p:spPr>
        <p:txBody>
          <a:bodyPr wrap="none" rtlCol="0">
            <a:spAutoFit/>
          </a:bodyPr>
          <a:lstStyle/>
          <a:p>
            <a:pPr algn="ctr">
              <a:lnSpc>
                <a:spcPct val="150000"/>
              </a:lnSpc>
            </a:pPr>
            <a:r>
              <a:rPr lang="zh-CN" altLang="en-US" sz="3200" b="1" dirty="0">
                <a:solidFill>
                  <a:srgbClr val="0000FF"/>
                </a:solidFill>
                <a:latin typeface="Arial" pitchFamily="34" charset="0"/>
                <a:cs typeface="Arial" pitchFamily="34" charset="0"/>
              </a:rPr>
              <a:t>数据就是力量！</a:t>
            </a:r>
            <a:endParaRPr lang="en-US" altLang="zh-CN" sz="3200" b="1" dirty="0">
              <a:solidFill>
                <a:srgbClr val="0000FF"/>
              </a:solidFill>
              <a:latin typeface="Arial" pitchFamily="34" charset="0"/>
              <a:cs typeface="Arial" pitchFamily="34" charset="0"/>
            </a:endParaRPr>
          </a:p>
          <a:p>
            <a:pPr algn="ctr">
              <a:lnSpc>
                <a:spcPct val="150000"/>
              </a:lnSpc>
            </a:pPr>
            <a:r>
              <a:rPr lang="en-US" altLang="zh-CN" sz="2400" b="1" dirty="0">
                <a:solidFill>
                  <a:srgbClr val="00B050"/>
                </a:solidFill>
                <a:latin typeface="Arial" pitchFamily="34" charset="0"/>
                <a:cs typeface="Arial" pitchFamily="34" charset="0"/>
              </a:rPr>
              <a:t>How </a:t>
            </a:r>
            <a:r>
              <a:rPr lang="zh-CN" altLang="en-US" sz="2400" b="1" dirty="0">
                <a:solidFill>
                  <a:srgbClr val="00B050"/>
                </a:solidFill>
                <a:latin typeface="Arial" pitchFamily="34" charset="0"/>
                <a:cs typeface="Arial" pitchFamily="34" charset="0"/>
              </a:rPr>
              <a:t>升级转换</a:t>
            </a:r>
            <a:endParaRPr lang="en-US" altLang="zh-CN" sz="2400" b="1" dirty="0">
              <a:solidFill>
                <a:srgbClr val="00B050"/>
              </a:solidFill>
              <a:latin typeface="Arial" pitchFamily="34" charset="0"/>
              <a:cs typeface="Arial" pitchFamily="34" charset="0"/>
            </a:endParaRPr>
          </a:p>
          <a:p>
            <a:pPr algn="ctr">
              <a:lnSpc>
                <a:spcPct val="150000"/>
              </a:lnSpc>
            </a:pPr>
            <a:r>
              <a:rPr lang="zh-CN" altLang="en-US" sz="3200" b="1" dirty="0">
                <a:solidFill>
                  <a:srgbClr val="0000FF"/>
                </a:solidFill>
                <a:latin typeface="Arial" pitchFamily="34" charset="0"/>
                <a:cs typeface="Arial" pitchFamily="34" charset="0"/>
              </a:rPr>
              <a:t>知识就是力量！</a:t>
            </a:r>
            <a:endParaRPr lang="en-US" sz="3200" b="1" dirty="0">
              <a:solidFill>
                <a:srgbClr val="0000FF"/>
              </a:solidFill>
              <a:latin typeface="Arial" pitchFamily="34" charset="0"/>
              <a:cs typeface="Arial" pitchFamily="34" charset="0"/>
            </a:endParaRPr>
          </a:p>
        </p:txBody>
      </p:sp>
      <p:sp>
        <p:nvSpPr>
          <p:cNvPr id="3" name="圆角矩形 2"/>
          <p:cNvSpPr/>
          <p:nvPr/>
        </p:nvSpPr>
        <p:spPr>
          <a:xfrm>
            <a:off x="3276600" y="4191000"/>
            <a:ext cx="4519612" cy="1510874"/>
          </a:xfrm>
          <a:prstGeom prst="roundRect">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文本框 6">
            <a:extLst>
              <a:ext uri="{FF2B5EF4-FFF2-40B4-BE49-F238E27FC236}">
                <a16:creationId xmlns:a16="http://schemas.microsoft.com/office/drawing/2014/main" id="{CE90F240-0FFC-B71B-C8C2-8CFE0E870070}"/>
              </a:ext>
            </a:extLst>
          </p:cNvPr>
          <p:cNvSpPr txBox="1"/>
          <p:nvPr/>
        </p:nvSpPr>
        <p:spPr>
          <a:xfrm>
            <a:off x="176366" y="5037232"/>
            <a:ext cx="1066800" cy="584775"/>
          </a:xfrm>
          <a:prstGeom prst="rect">
            <a:avLst/>
          </a:prstGeom>
          <a:noFill/>
        </p:spPr>
        <p:txBody>
          <a:bodyPr wrap="square" rtlCol="0">
            <a:spAutoFit/>
          </a:bodyPr>
          <a:lstStyle/>
          <a:p>
            <a:pPr algn="ctr"/>
            <a:r>
              <a:rPr lang="zh-CN" altLang="en-US" sz="3200" b="1" strike="sngStrike" dirty="0">
                <a:solidFill>
                  <a:srgbClr val="0000FF"/>
                </a:solidFill>
                <a:latin typeface="Arial" pitchFamily="34" charset="0"/>
                <a:cs typeface="Arial" pitchFamily="34" charset="0"/>
              </a:rPr>
              <a:t>芝士</a:t>
            </a:r>
          </a:p>
        </p:txBody>
      </p:sp>
    </p:spTree>
    <p:extLst>
      <p:ext uri="{BB962C8B-B14F-4D97-AF65-F5344CB8AC3E}">
        <p14:creationId xmlns:p14="http://schemas.microsoft.com/office/powerpoint/2010/main" val="41586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973" b="20052"/>
          <a:stretch/>
        </p:blipFill>
        <p:spPr bwMode="auto">
          <a:xfrm>
            <a:off x="873657" y="76200"/>
            <a:ext cx="7368628"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10391" y="4191000"/>
            <a:ext cx="4707390" cy="1295400"/>
          </a:xfrm>
          <a:prstGeom prst="rect">
            <a:avLst/>
          </a:prstGeom>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689" t="84126" r="12604" b="505"/>
          <a:stretch/>
        </p:blipFill>
        <p:spPr bwMode="auto">
          <a:xfrm>
            <a:off x="5486400" y="5410200"/>
            <a:ext cx="3651440" cy="13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2" name="文本框 1"/>
          <p:cNvSpPr txBox="1"/>
          <p:nvPr/>
        </p:nvSpPr>
        <p:spPr>
          <a:xfrm>
            <a:off x="5715000" y="304800"/>
            <a:ext cx="2492990" cy="369332"/>
          </a:xfrm>
          <a:prstGeom prst="rect">
            <a:avLst/>
          </a:prstGeom>
          <a:noFill/>
        </p:spPr>
        <p:txBody>
          <a:bodyPr wrap="none" rtlCol="0">
            <a:spAutoFit/>
          </a:bodyPr>
          <a:lstStyle/>
          <a:p>
            <a:r>
              <a:rPr lang="zh-CN" altLang="en-US" dirty="0">
                <a:solidFill>
                  <a:srgbClr val="FFFF00"/>
                </a:solidFill>
                <a:latin typeface="Arial" pitchFamily="34" charset="0"/>
                <a:cs typeface="Arial" pitchFamily="34" charset="0"/>
              </a:rPr>
              <a:t>存储容量大但价格降低</a:t>
            </a:r>
            <a:endParaRPr lang="en-US" dirty="0">
              <a:solidFill>
                <a:srgbClr val="FFFF00"/>
              </a:solidFill>
              <a:latin typeface="Arial" pitchFamily="34" charset="0"/>
              <a:cs typeface="Arial" pitchFamily="34" charset="0"/>
            </a:endParaRPr>
          </a:p>
        </p:txBody>
      </p:sp>
      <p:sp>
        <p:nvSpPr>
          <p:cNvPr id="4" name="文本框 3"/>
          <p:cNvSpPr txBox="1"/>
          <p:nvPr/>
        </p:nvSpPr>
        <p:spPr>
          <a:xfrm>
            <a:off x="6705600" y="2450068"/>
            <a:ext cx="1338828" cy="369332"/>
          </a:xfrm>
          <a:prstGeom prst="rect">
            <a:avLst/>
          </a:prstGeom>
          <a:noFill/>
        </p:spPr>
        <p:txBody>
          <a:bodyPr wrap="none" rtlCol="0">
            <a:spAutoFit/>
          </a:bodyPr>
          <a:lstStyle/>
          <a:p>
            <a:r>
              <a:rPr lang="zh-CN" altLang="en-US" dirty="0">
                <a:solidFill>
                  <a:srgbClr val="FFFF00"/>
                </a:solidFill>
                <a:latin typeface="Arial" pitchFamily="34" charset="0"/>
                <a:cs typeface="Arial" pitchFamily="34" charset="0"/>
              </a:rPr>
              <a:t>数据量暴增</a:t>
            </a:r>
            <a:endParaRPr lang="en-US" dirty="0">
              <a:solidFill>
                <a:srgbClr val="FFFF00"/>
              </a:solidFill>
              <a:latin typeface="Arial" pitchFamily="34" charset="0"/>
              <a:cs typeface="Arial" pitchFamily="34" charset="0"/>
            </a:endParaRPr>
          </a:p>
        </p:txBody>
      </p:sp>
      <p:sp>
        <p:nvSpPr>
          <p:cNvPr id="7" name="文本框 6"/>
          <p:cNvSpPr txBox="1"/>
          <p:nvPr/>
        </p:nvSpPr>
        <p:spPr>
          <a:xfrm>
            <a:off x="1143000" y="3897868"/>
            <a:ext cx="2492990" cy="369332"/>
          </a:xfrm>
          <a:prstGeom prst="rect">
            <a:avLst/>
          </a:prstGeom>
          <a:noFill/>
        </p:spPr>
        <p:txBody>
          <a:bodyPr wrap="none" rtlCol="0">
            <a:spAutoFit/>
          </a:bodyPr>
          <a:lstStyle/>
          <a:p>
            <a:r>
              <a:rPr lang="zh-CN" altLang="en-US" dirty="0">
                <a:solidFill>
                  <a:srgbClr val="FFFF00"/>
                </a:solidFill>
                <a:latin typeface="Arial" pitchFamily="34" charset="0"/>
                <a:cs typeface="Arial" pitchFamily="34" charset="0"/>
              </a:rPr>
              <a:t>计算速度高但价格降低</a:t>
            </a:r>
            <a:endParaRPr lang="en-US" dirty="0">
              <a:solidFill>
                <a:srgbClr val="FFFF00"/>
              </a:solidFill>
              <a:latin typeface="Arial" pitchFamily="34" charset="0"/>
              <a:cs typeface="Arial" pitchFamily="34" charset="0"/>
            </a:endParaRPr>
          </a:p>
        </p:txBody>
      </p:sp>
      <p:sp>
        <p:nvSpPr>
          <p:cNvPr id="8" name="文本框 7"/>
          <p:cNvSpPr txBox="1"/>
          <p:nvPr/>
        </p:nvSpPr>
        <p:spPr>
          <a:xfrm>
            <a:off x="5029200" y="3124200"/>
            <a:ext cx="646331" cy="369332"/>
          </a:xfrm>
          <a:prstGeom prst="rect">
            <a:avLst/>
          </a:prstGeom>
          <a:noFill/>
        </p:spPr>
        <p:txBody>
          <a:bodyPr wrap="none" rtlCol="0">
            <a:spAutoFit/>
          </a:bodyPr>
          <a:lstStyle/>
          <a:p>
            <a:r>
              <a:rPr lang="zh-CN" altLang="en-US" dirty="0">
                <a:solidFill>
                  <a:schemeClr val="bg1"/>
                </a:solidFill>
                <a:latin typeface="Arial" pitchFamily="34" charset="0"/>
                <a:cs typeface="Arial" pitchFamily="34" charset="0"/>
              </a:rPr>
              <a:t>预计</a:t>
            </a:r>
            <a:endParaRPr lang="en-US" dirty="0">
              <a:solidFill>
                <a:schemeClr val="bg1"/>
              </a:solidFill>
              <a:latin typeface="Arial" pitchFamily="34" charset="0"/>
              <a:cs typeface="Arial" pitchFamily="34" charset="0"/>
            </a:endParaRPr>
          </a:p>
        </p:txBody>
      </p:sp>
      <p:sp>
        <p:nvSpPr>
          <p:cNvPr id="10" name="文本框 9"/>
          <p:cNvSpPr txBox="1"/>
          <p:nvPr/>
        </p:nvSpPr>
        <p:spPr>
          <a:xfrm>
            <a:off x="3733800" y="6324600"/>
            <a:ext cx="2362200" cy="369332"/>
          </a:xfrm>
          <a:prstGeom prst="rect">
            <a:avLst/>
          </a:prstGeom>
          <a:noFill/>
        </p:spPr>
        <p:txBody>
          <a:bodyPr wrap="square" rtlCol="0">
            <a:spAutoFit/>
          </a:bodyPr>
          <a:lstStyle/>
          <a:p>
            <a:r>
              <a:rPr lang="zh-CN" altLang="en-US" dirty="0">
                <a:solidFill>
                  <a:srgbClr val="FFFF00"/>
                </a:solidFill>
                <a:latin typeface="Arial" pitchFamily="34" charset="0"/>
                <a:cs typeface="Arial" pitchFamily="34" charset="0"/>
              </a:rPr>
              <a:t>商用数据量暴增</a:t>
            </a:r>
            <a:endParaRPr lang="en-US"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30326234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
</p:tagLst>
</file>

<file path=ppt/tags/tag2.xml><?xml version="1.0" encoding="utf-8"?>
<p:tagLst xmlns:a="http://schemas.openxmlformats.org/drawingml/2006/main" xmlns:r="http://schemas.openxmlformats.org/officeDocument/2006/relationships" xmlns:p="http://schemas.openxmlformats.org/presentationml/2006/main">
  <p:tag name="TIMING" val="|138.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rgbClr val="FF0000"/>
        </a:solidFill>
        <a:ln w="38100">
          <a:no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olidFill>
            <a:srgbClr val="008000"/>
          </a:solidFill>
          <a:tailEnd type="triangl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47165</TotalTime>
  <Words>6502</Words>
  <Application>Microsoft Macintosh PowerPoint</Application>
  <PresentationFormat>全屏显示(4:3)</PresentationFormat>
  <Paragraphs>678</Paragraphs>
  <Slides>65</Slides>
  <Notes>60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75" baseType="lpstr">
      <vt:lpstr>Arial</vt:lpstr>
      <vt:lpstr>Arial</vt:lpstr>
      <vt:lpstr>Calibri</vt:lpstr>
      <vt:lpstr>Cambria Math</vt:lpstr>
      <vt:lpstr>Corbel</vt:lpstr>
      <vt:lpstr>Times New Roman</vt:lpstr>
      <vt:lpstr>Wingdings</vt:lpstr>
      <vt:lpstr>Wingdings 2</vt:lpstr>
      <vt:lpstr>Module</vt:lpstr>
      <vt:lpstr>Formula</vt:lpstr>
      <vt:lpstr> 大数据：互联网大规模数据挖掘与分布式处理</vt:lpstr>
      <vt:lpstr>PowerPoint 演示文稿</vt:lpstr>
      <vt:lpstr>课程安排</vt:lpstr>
      <vt:lpstr>课程安排</vt:lpstr>
      <vt:lpstr>本课程主要的内容是什么?</vt:lpstr>
      <vt:lpstr>本课程主要的内容是什么?</vt:lpstr>
      <vt:lpstr>什么是数据挖掘?           </vt:lpstr>
      <vt:lpstr>PowerPoint 演示文稿</vt:lpstr>
      <vt:lpstr>PowerPoint 演示文稿</vt:lpstr>
      <vt:lpstr>第一章 数据挖掘基本概念</vt:lpstr>
      <vt:lpstr>数据挖掘</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1.1 数据挖掘基本概念</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1.2 数据挖掘的统计限制</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1.3 相关知识</vt:lpstr>
      <vt:lpstr>1.4 课程概要</vt:lpstr>
      <vt:lpstr>1.4 课程概要</vt:lpstr>
      <vt:lpstr>1.4 课程概要</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1727</cp:revision>
  <cp:lastPrinted>2011-10-20T04:01:43Z</cp:lastPrinted>
  <dcterms:created xsi:type="dcterms:W3CDTF">2009-06-12T17:14:38Z</dcterms:created>
  <dcterms:modified xsi:type="dcterms:W3CDTF">2024-02-26T03:12:19Z</dcterms:modified>
</cp:coreProperties>
</file>